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2"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5" autoAdjust="0"/>
    <p:restoredTop sz="94660"/>
  </p:normalViewPr>
  <p:slideViewPr>
    <p:cSldViewPr snapToGrid="0">
      <p:cViewPr varScale="1">
        <p:scale>
          <a:sx n="98" d="100"/>
          <a:sy n="98" d="100"/>
        </p:scale>
        <p:origin x="96"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B89D06-5175-2A64-2CFF-6FF496D63FE5}"/>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C83B8C4A-82EE-F550-6483-D0A407E276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CBE21C29-CEED-2CF7-BCD4-887DB52D7037}"/>
              </a:ext>
            </a:extLst>
          </p:cNvPr>
          <p:cNvSpPr>
            <a:spLocks noGrp="1"/>
          </p:cNvSpPr>
          <p:nvPr>
            <p:ph type="dt" sz="half" idx="10"/>
          </p:nvPr>
        </p:nvSpPr>
        <p:spPr/>
        <p:txBody>
          <a:bodyPr/>
          <a:lstStyle/>
          <a:p>
            <a:fld id="{517699B4-CDD5-4FAD-82EA-A84601593F33}" type="datetimeFigureOut">
              <a:rPr lang="ko-KR" altLang="en-US" smtClean="0"/>
              <a:t>2024-05-01</a:t>
            </a:fld>
            <a:endParaRPr lang="ko-KR" altLang="en-US"/>
          </a:p>
        </p:txBody>
      </p:sp>
      <p:sp>
        <p:nvSpPr>
          <p:cNvPr id="5" name="바닥글 개체 틀 4">
            <a:extLst>
              <a:ext uri="{FF2B5EF4-FFF2-40B4-BE49-F238E27FC236}">
                <a16:creationId xmlns:a16="http://schemas.microsoft.com/office/drawing/2014/main" id="{90F81B5E-3E79-EE4D-68E5-10FB1F14589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AF57EB8-986C-1114-019A-BCC3E86FBE2C}"/>
              </a:ext>
            </a:extLst>
          </p:cNvPr>
          <p:cNvSpPr>
            <a:spLocks noGrp="1"/>
          </p:cNvSpPr>
          <p:nvPr>
            <p:ph type="sldNum" sz="quarter" idx="12"/>
          </p:nvPr>
        </p:nvSpPr>
        <p:spPr/>
        <p:txBody>
          <a:bodyPr/>
          <a:lstStyle/>
          <a:p>
            <a:fld id="{40249F47-25ED-4C63-81FD-5855575AFCB5}" type="slidenum">
              <a:rPr lang="ko-KR" altLang="en-US" smtClean="0"/>
              <a:t>‹#›</a:t>
            </a:fld>
            <a:endParaRPr lang="ko-KR" altLang="en-US"/>
          </a:p>
        </p:txBody>
      </p:sp>
    </p:spTree>
    <p:extLst>
      <p:ext uri="{BB962C8B-B14F-4D97-AF65-F5344CB8AC3E}">
        <p14:creationId xmlns:p14="http://schemas.microsoft.com/office/powerpoint/2010/main" val="236842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5D7B98-394D-4B54-93EB-57ACC6641F06}"/>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B787CDB-FD13-4164-E68C-84D936C627C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0DA7CD7-6B56-AF6A-50CF-3434B0732B98}"/>
              </a:ext>
            </a:extLst>
          </p:cNvPr>
          <p:cNvSpPr>
            <a:spLocks noGrp="1"/>
          </p:cNvSpPr>
          <p:nvPr>
            <p:ph type="dt" sz="half" idx="10"/>
          </p:nvPr>
        </p:nvSpPr>
        <p:spPr/>
        <p:txBody>
          <a:bodyPr/>
          <a:lstStyle/>
          <a:p>
            <a:fld id="{517699B4-CDD5-4FAD-82EA-A84601593F33}" type="datetimeFigureOut">
              <a:rPr lang="ko-KR" altLang="en-US" smtClean="0"/>
              <a:t>2024-05-01</a:t>
            </a:fld>
            <a:endParaRPr lang="ko-KR" altLang="en-US"/>
          </a:p>
        </p:txBody>
      </p:sp>
      <p:sp>
        <p:nvSpPr>
          <p:cNvPr id="5" name="바닥글 개체 틀 4">
            <a:extLst>
              <a:ext uri="{FF2B5EF4-FFF2-40B4-BE49-F238E27FC236}">
                <a16:creationId xmlns:a16="http://schemas.microsoft.com/office/drawing/2014/main" id="{32F056BC-2DF2-10C7-21FF-0FFD8F46193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5A37AD7-3278-0034-55A4-8AD72BDCE205}"/>
              </a:ext>
            </a:extLst>
          </p:cNvPr>
          <p:cNvSpPr>
            <a:spLocks noGrp="1"/>
          </p:cNvSpPr>
          <p:nvPr>
            <p:ph type="sldNum" sz="quarter" idx="12"/>
          </p:nvPr>
        </p:nvSpPr>
        <p:spPr/>
        <p:txBody>
          <a:bodyPr/>
          <a:lstStyle/>
          <a:p>
            <a:fld id="{40249F47-25ED-4C63-81FD-5855575AFCB5}" type="slidenum">
              <a:rPr lang="ko-KR" altLang="en-US" smtClean="0"/>
              <a:t>‹#›</a:t>
            </a:fld>
            <a:endParaRPr lang="ko-KR" altLang="en-US"/>
          </a:p>
        </p:txBody>
      </p:sp>
    </p:spTree>
    <p:extLst>
      <p:ext uri="{BB962C8B-B14F-4D97-AF65-F5344CB8AC3E}">
        <p14:creationId xmlns:p14="http://schemas.microsoft.com/office/powerpoint/2010/main" val="2292763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A582EB08-0801-56E2-73F5-A43E90FB5674}"/>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4B41E7DA-C2AB-5B3A-DB6E-0E69B41871B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BBCF8C0-5BF0-BF1B-68B7-C26B11BAE981}"/>
              </a:ext>
            </a:extLst>
          </p:cNvPr>
          <p:cNvSpPr>
            <a:spLocks noGrp="1"/>
          </p:cNvSpPr>
          <p:nvPr>
            <p:ph type="dt" sz="half" idx="10"/>
          </p:nvPr>
        </p:nvSpPr>
        <p:spPr/>
        <p:txBody>
          <a:bodyPr/>
          <a:lstStyle/>
          <a:p>
            <a:fld id="{517699B4-CDD5-4FAD-82EA-A84601593F33}" type="datetimeFigureOut">
              <a:rPr lang="ko-KR" altLang="en-US" smtClean="0"/>
              <a:t>2024-05-01</a:t>
            </a:fld>
            <a:endParaRPr lang="ko-KR" altLang="en-US"/>
          </a:p>
        </p:txBody>
      </p:sp>
      <p:sp>
        <p:nvSpPr>
          <p:cNvPr id="5" name="바닥글 개체 틀 4">
            <a:extLst>
              <a:ext uri="{FF2B5EF4-FFF2-40B4-BE49-F238E27FC236}">
                <a16:creationId xmlns:a16="http://schemas.microsoft.com/office/drawing/2014/main" id="{3350D8A0-4BC9-DAA0-0663-527F43A3547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DDF68BE-8B92-4AC4-B2C8-EA167455CFB0}"/>
              </a:ext>
            </a:extLst>
          </p:cNvPr>
          <p:cNvSpPr>
            <a:spLocks noGrp="1"/>
          </p:cNvSpPr>
          <p:nvPr>
            <p:ph type="sldNum" sz="quarter" idx="12"/>
          </p:nvPr>
        </p:nvSpPr>
        <p:spPr/>
        <p:txBody>
          <a:bodyPr/>
          <a:lstStyle/>
          <a:p>
            <a:fld id="{40249F47-25ED-4C63-81FD-5855575AFCB5}" type="slidenum">
              <a:rPr lang="ko-KR" altLang="en-US" smtClean="0"/>
              <a:t>‹#›</a:t>
            </a:fld>
            <a:endParaRPr lang="ko-KR" altLang="en-US"/>
          </a:p>
        </p:txBody>
      </p:sp>
    </p:spTree>
    <p:extLst>
      <p:ext uri="{BB962C8B-B14F-4D97-AF65-F5344CB8AC3E}">
        <p14:creationId xmlns:p14="http://schemas.microsoft.com/office/powerpoint/2010/main" val="3012683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제목 및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27602A-AF38-D8A2-53D5-27146659D36B}"/>
              </a:ext>
            </a:extLst>
          </p:cNvPr>
          <p:cNvSpPr>
            <a:spLocks noGrp="1"/>
          </p:cNvSpPr>
          <p:nvPr>
            <p:ph type="title"/>
          </p:nvPr>
        </p:nvSpPr>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15E5BEC9-FEBD-EDD7-0CAA-70721097A415}"/>
              </a:ext>
            </a:extLst>
          </p:cNvPr>
          <p:cNvSpPr>
            <a:spLocks noGrp="1"/>
          </p:cNvSpPr>
          <p:nvPr>
            <p:ph type="body"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20100B9-9DCD-9CB2-F621-3ABB15605DDC}"/>
              </a:ext>
            </a:extLst>
          </p:cNvPr>
          <p:cNvSpPr>
            <a:spLocks noGrp="1"/>
          </p:cNvSpPr>
          <p:nvPr>
            <p:ph type="dt" sz="half" idx="10"/>
          </p:nvPr>
        </p:nvSpPr>
        <p:spPr/>
        <p:txBody>
          <a:bodyPr/>
          <a:lstStyle/>
          <a:p>
            <a:fld id="{517699B4-CDD5-4FAD-82EA-A84601593F33}" type="datetimeFigureOut">
              <a:rPr lang="ko-KR" altLang="en-US" smtClean="0"/>
              <a:t>2024-05-01</a:t>
            </a:fld>
            <a:endParaRPr lang="ko-KR" altLang="en-US"/>
          </a:p>
        </p:txBody>
      </p:sp>
      <p:sp>
        <p:nvSpPr>
          <p:cNvPr id="5" name="바닥글 개체 틀 4">
            <a:extLst>
              <a:ext uri="{FF2B5EF4-FFF2-40B4-BE49-F238E27FC236}">
                <a16:creationId xmlns:a16="http://schemas.microsoft.com/office/drawing/2014/main" id="{A3AA9B8B-3646-8B28-4C7B-2F7C9AA251E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0C5B84A-A603-8722-8309-C5E997E2A72D}"/>
              </a:ext>
            </a:extLst>
          </p:cNvPr>
          <p:cNvSpPr>
            <a:spLocks noGrp="1"/>
          </p:cNvSpPr>
          <p:nvPr>
            <p:ph type="sldNum" sz="quarter" idx="12"/>
          </p:nvPr>
        </p:nvSpPr>
        <p:spPr/>
        <p:txBody>
          <a:bodyPr/>
          <a:lstStyle/>
          <a:p>
            <a:fld id="{40249F47-25ED-4C63-81FD-5855575AFCB5}" type="slidenum">
              <a:rPr lang="ko-KR" altLang="en-US" smtClean="0"/>
              <a:t>‹#›</a:t>
            </a:fld>
            <a:endParaRPr lang="ko-KR" altLang="en-US"/>
          </a:p>
        </p:txBody>
      </p:sp>
    </p:spTree>
    <p:extLst>
      <p:ext uri="{BB962C8B-B14F-4D97-AF65-F5344CB8AC3E}">
        <p14:creationId xmlns:p14="http://schemas.microsoft.com/office/powerpoint/2010/main" val="623004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10B528-6693-4218-54EE-E2113633661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8F83F0F-2796-8BDA-0774-54285A49A2D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2334C22-D48A-B0D4-8BA0-51E4F723502F}"/>
              </a:ext>
            </a:extLst>
          </p:cNvPr>
          <p:cNvSpPr>
            <a:spLocks noGrp="1"/>
          </p:cNvSpPr>
          <p:nvPr>
            <p:ph type="dt" sz="half" idx="10"/>
          </p:nvPr>
        </p:nvSpPr>
        <p:spPr/>
        <p:txBody>
          <a:bodyPr/>
          <a:lstStyle/>
          <a:p>
            <a:fld id="{517699B4-CDD5-4FAD-82EA-A84601593F33}" type="datetimeFigureOut">
              <a:rPr lang="ko-KR" altLang="en-US" smtClean="0"/>
              <a:t>2024-05-01</a:t>
            </a:fld>
            <a:endParaRPr lang="ko-KR" altLang="en-US"/>
          </a:p>
        </p:txBody>
      </p:sp>
      <p:sp>
        <p:nvSpPr>
          <p:cNvPr id="5" name="바닥글 개체 틀 4">
            <a:extLst>
              <a:ext uri="{FF2B5EF4-FFF2-40B4-BE49-F238E27FC236}">
                <a16:creationId xmlns:a16="http://schemas.microsoft.com/office/drawing/2014/main" id="{6659E1B2-1E3F-8EA3-B5AA-56831271948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27E2E17-C26A-91CB-8B6E-5216B27D66E9}"/>
              </a:ext>
            </a:extLst>
          </p:cNvPr>
          <p:cNvSpPr>
            <a:spLocks noGrp="1"/>
          </p:cNvSpPr>
          <p:nvPr>
            <p:ph type="sldNum" sz="quarter" idx="12"/>
          </p:nvPr>
        </p:nvSpPr>
        <p:spPr/>
        <p:txBody>
          <a:bodyPr/>
          <a:lstStyle/>
          <a:p>
            <a:fld id="{40249F47-25ED-4C63-81FD-5855575AFCB5}" type="slidenum">
              <a:rPr lang="ko-KR" altLang="en-US" smtClean="0"/>
              <a:t>‹#›</a:t>
            </a:fld>
            <a:endParaRPr lang="ko-KR" altLang="en-US"/>
          </a:p>
        </p:txBody>
      </p:sp>
    </p:spTree>
    <p:extLst>
      <p:ext uri="{BB962C8B-B14F-4D97-AF65-F5344CB8AC3E}">
        <p14:creationId xmlns:p14="http://schemas.microsoft.com/office/powerpoint/2010/main" val="1772438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F0A6AC-4209-92FF-E218-58FF0294D9C4}"/>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658DF81C-DAFD-EB54-D60C-82ADDF0198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19D1920C-F764-56D0-D534-3CAC0DBD93A3}"/>
              </a:ext>
            </a:extLst>
          </p:cNvPr>
          <p:cNvSpPr>
            <a:spLocks noGrp="1"/>
          </p:cNvSpPr>
          <p:nvPr>
            <p:ph type="dt" sz="half" idx="10"/>
          </p:nvPr>
        </p:nvSpPr>
        <p:spPr/>
        <p:txBody>
          <a:bodyPr/>
          <a:lstStyle/>
          <a:p>
            <a:fld id="{517699B4-CDD5-4FAD-82EA-A84601593F33}" type="datetimeFigureOut">
              <a:rPr lang="ko-KR" altLang="en-US" smtClean="0"/>
              <a:t>2024-05-01</a:t>
            </a:fld>
            <a:endParaRPr lang="ko-KR" altLang="en-US"/>
          </a:p>
        </p:txBody>
      </p:sp>
      <p:sp>
        <p:nvSpPr>
          <p:cNvPr id="5" name="바닥글 개체 틀 4">
            <a:extLst>
              <a:ext uri="{FF2B5EF4-FFF2-40B4-BE49-F238E27FC236}">
                <a16:creationId xmlns:a16="http://schemas.microsoft.com/office/drawing/2014/main" id="{2B3E04F7-2C67-1D56-37B4-20F2BB1D61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C3F9E37-B2D9-EA9B-B227-8ED0B8333804}"/>
              </a:ext>
            </a:extLst>
          </p:cNvPr>
          <p:cNvSpPr>
            <a:spLocks noGrp="1"/>
          </p:cNvSpPr>
          <p:nvPr>
            <p:ph type="sldNum" sz="quarter" idx="12"/>
          </p:nvPr>
        </p:nvSpPr>
        <p:spPr/>
        <p:txBody>
          <a:bodyPr/>
          <a:lstStyle/>
          <a:p>
            <a:fld id="{40249F47-25ED-4C63-81FD-5855575AFCB5}" type="slidenum">
              <a:rPr lang="ko-KR" altLang="en-US" smtClean="0"/>
              <a:t>‹#›</a:t>
            </a:fld>
            <a:endParaRPr lang="ko-KR" altLang="en-US"/>
          </a:p>
        </p:txBody>
      </p:sp>
    </p:spTree>
    <p:extLst>
      <p:ext uri="{BB962C8B-B14F-4D97-AF65-F5344CB8AC3E}">
        <p14:creationId xmlns:p14="http://schemas.microsoft.com/office/powerpoint/2010/main" val="1095991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80D594-1B64-3F73-9147-5690301C8339}"/>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4D599EF-DF36-7C67-121D-545DB2955D13}"/>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61ADCB9C-DD27-FC4E-53DD-D2CE5EC6A9A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772B0280-AB73-ED80-7B10-C5D66171006A}"/>
              </a:ext>
            </a:extLst>
          </p:cNvPr>
          <p:cNvSpPr>
            <a:spLocks noGrp="1"/>
          </p:cNvSpPr>
          <p:nvPr>
            <p:ph type="dt" sz="half" idx="10"/>
          </p:nvPr>
        </p:nvSpPr>
        <p:spPr/>
        <p:txBody>
          <a:bodyPr/>
          <a:lstStyle/>
          <a:p>
            <a:fld id="{517699B4-CDD5-4FAD-82EA-A84601593F33}" type="datetimeFigureOut">
              <a:rPr lang="ko-KR" altLang="en-US" smtClean="0"/>
              <a:t>2024-05-01</a:t>
            </a:fld>
            <a:endParaRPr lang="ko-KR" altLang="en-US"/>
          </a:p>
        </p:txBody>
      </p:sp>
      <p:sp>
        <p:nvSpPr>
          <p:cNvPr id="6" name="바닥글 개체 틀 5">
            <a:extLst>
              <a:ext uri="{FF2B5EF4-FFF2-40B4-BE49-F238E27FC236}">
                <a16:creationId xmlns:a16="http://schemas.microsoft.com/office/drawing/2014/main" id="{D29B167C-DB60-4262-003E-014F41B2748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46D99A0-CE84-7B47-5CDE-F229334C6C01}"/>
              </a:ext>
            </a:extLst>
          </p:cNvPr>
          <p:cNvSpPr>
            <a:spLocks noGrp="1"/>
          </p:cNvSpPr>
          <p:nvPr>
            <p:ph type="sldNum" sz="quarter" idx="12"/>
          </p:nvPr>
        </p:nvSpPr>
        <p:spPr/>
        <p:txBody>
          <a:bodyPr/>
          <a:lstStyle/>
          <a:p>
            <a:fld id="{40249F47-25ED-4C63-81FD-5855575AFCB5}" type="slidenum">
              <a:rPr lang="ko-KR" altLang="en-US" smtClean="0"/>
              <a:t>‹#›</a:t>
            </a:fld>
            <a:endParaRPr lang="ko-KR" altLang="en-US"/>
          </a:p>
        </p:txBody>
      </p:sp>
    </p:spTree>
    <p:extLst>
      <p:ext uri="{BB962C8B-B14F-4D97-AF65-F5344CB8AC3E}">
        <p14:creationId xmlns:p14="http://schemas.microsoft.com/office/powerpoint/2010/main" val="2934660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8BE1F1-0368-7B8A-5A98-8DED90B824AC}"/>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E330DB61-BBA0-CCDB-E08B-A1BADA319F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6EC977D4-684A-6157-AE71-9200D09797EE}"/>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504C246F-8203-E697-10EA-1EBA72F70E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B4B67A43-2F4F-7E2E-6283-D51FA3509A2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86E7F74-3FE0-CBCF-6A76-6B4CDE1719DB}"/>
              </a:ext>
            </a:extLst>
          </p:cNvPr>
          <p:cNvSpPr>
            <a:spLocks noGrp="1"/>
          </p:cNvSpPr>
          <p:nvPr>
            <p:ph type="dt" sz="half" idx="10"/>
          </p:nvPr>
        </p:nvSpPr>
        <p:spPr/>
        <p:txBody>
          <a:bodyPr/>
          <a:lstStyle/>
          <a:p>
            <a:fld id="{517699B4-CDD5-4FAD-82EA-A84601593F33}" type="datetimeFigureOut">
              <a:rPr lang="ko-KR" altLang="en-US" smtClean="0"/>
              <a:t>2024-05-01</a:t>
            </a:fld>
            <a:endParaRPr lang="ko-KR" altLang="en-US"/>
          </a:p>
        </p:txBody>
      </p:sp>
      <p:sp>
        <p:nvSpPr>
          <p:cNvPr id="8" name="바닥글 개체 틀 7">
            <a:extLst>
              <a:ext uri="{FF2B5EF4-FFF2-40B4-BE49-F238E27FC236}">
                <a16:creationId xmlns:a16="http://schemas.microsoft.com/office/drawing/2014/main" id="{09B9D4F1-32F9-3C75-262F-983342B2F22C}"/>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4CA99D9D-95E9-354B-6915-D590965E5AF7}"/>
              </a:ext>
            </a:extLst>
          </p:cNvPr>
          <p:cNvSpPr>
            <a:spLocks noGrp="1"/>
          </p:cNvSpPr>
          <p:nvPr>
            <p:ph type="sldNum" sz="quarter" idx="12"/>
          </p:nvPr>
        </p:nvSpPr>
        <p:spPr/>
        <p:txBody>
          <a:bodyPr/>
          <a:lstStyle/>
          <a:p>
            <a:fld id="{40249F47-25ED-4C63-81FD-5855575AFCB5}" type="slidenum">
              <a:rPr lang="ko-KR" altLang="en-US" smtClean="0"/>
              <a:t>‹#›</a:t>
            </a:fld>
            <a:endParaRPr lang="ko-KR" altLang="en-US"/>
          </a:p>
        </p:txBody>
      </p:sp>
    </p:spTree>
    <p:extLst>
      <p:ext uri="{BB962C8B-B14F-4D97-AF65-F5344CB8AC3E}">
        <p14:creationId xmlns:p14="http://schemas.microsoft.com/office/powerpoint/2010/main" val="212367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FF215DC-F23B-72F8-1797-046B97FD3E83}"/>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BCB137EA-5671-BE28-CCC7-6F7CB4C2F339}"/>
              </a:ext>
            </a:extLst>
          </p:cNvPr>
          <p:cNvSpPr>
            <a:spLocks noGrp="1"/>
          </p:cNvSpPr>
          <p:nvPr>
            <p:ph type="dt" sz="half" idx="10"/>
          </p:nvPr>
        </p:nvSpPr>
        <p:spPr/>
        <p:txBody>
          <a:bodyPr/>
          <a:lstStyle/>
          <a:p>
            <a:fld id="{517699B4-CDD5-4FAD-82EA-A84601593F33}" type="datetimeFigureOut">
              <a:rPr lang="ko-KR" altLang="en-US" smtClean="0"/>
              <a:t>2024-05-01</a:t>
            </a:fld>
            <a:endParaRPr lang="ko-KR" altLang="en-US"/>
          </a:p>
        </p:txBody>
      </p:sp>
      <p:sp>
        <p:nvSpPr>
          <p:cNvPr id="4" name="바닥글 개체 틀 3">
            <a:extLst>
              <a:ext uri="{FF2B5EF4-FFF2-40B4-BE49-F238E27FC236}">
                <a16:creationId xmlns:a16="http://schemas.microsoft.com/office/drawing/2014/main" id="{F1D12F54-EFD9-668E-F377-AC8E835D59FA}"/>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E29206D-9907-7CC0-BDFE-8CE521108756}"/>
              </a:ext>
            </a:extLst>
          </p:cNvPr>
          <p:cNvSpPr>
            <a:spLocks noGrp="1"/>
          </p:cNvSpPr>
          <p:nvPr>
            <p:ph type="sldNum" sz="quarter" idx="12"/>
          </p:nvPr>
        </p:nvSpPr>
        <p:spPr/>
        <p:txBody>
          <a:bodyPr/>
          <a:lstStyle/>
          <a:p>
            <a:fld id="{40249F47-25ED-4C63-81FD-5855575AFCB5}" type="slidenum">
              <a:rPr lang="ko-KR" altLang="en-US" smtClean="0"/>
              <a:t>‹#›</a:t>
            </a:fld>
            <a:endParaRPr lang="ko-KR" altLang="en-US"/>
          </a:p>
        </p:txBody>
      </p:sp>
    </p:spTree>
    <p:extLst>
      <p:ext uri="{BB962C8B-B14F-4D97-AF65-F5344CB8AC3E}">
        <p14:creationId xmlns:p14="http://schemas.microsoft.com/office/powerpoint/2010/main" val="176119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44EF57E-E517-D22C-D3D8-FA081A87AA38}"/>
              </a:ext>
            </a:extLst>
          </p:cNvPr>
          <p:cNvSpPr>
            <a:spLocks noGrp="1"/>
          </p:cNvSpPr>
          <p:nvPr>
            <p:ph type="dt" sz="half" idx="10"/>
          </p:nvPr>
        </p:nvSpPr>
        <p:spPr/>
        <p:txBody>
          <a:bodyPr/>
          <a:lstStyle/>
          <a:p>
            <a:fld id="{517699B4-CDD5-4FAD-82EA-A84601593F33}" type="datetimeFigureOut">
              <a:rPr lang="ko-KR" altLang="en-US" smtClean="0"/>
              <a:t>2024-05-01</a:t>
            </a:fld>
            <a:endParaRPr lang="ko-KR" altLang="en-US"/>
          </a:p>
        </p:txBody>
      </p:sp>
      <p:sp>
        <p:nvSpPr>
          <p:cNvPr id="3" name="바닥글 개체 틀 2">
            <a:extLst>
              <a:ext uri="{FF2B5EF4-FFF2-40B4-BE49-F238E27FC236}">
                <a16:creationId xmlns:a16="http://schemas.microsoft.com/office/drawing/2014/main" id="{90EB10EC-3097-81A8-B39B-005A5E082D6F}"/>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39823453-007F-E2EF-DFDA-42D16BA9C420}"/>
              </a:ext>
            </a:extLst>
          </p:cNvPr>
          <p:cNvSpPr>
            <a:spLocks noGrp="1"/>
          </p:cNvSpPr>
          <p:nvPr>
            <p:ph type="sldNum" sz="quarter" idx="12"/>
          </p:nvPr>
        </p:nvSpPr>
        <p:spPr/>
        <p:txBody>
          <a:bodyPr/>
          <a:lstStyle/>
          <a:p>
            <a:fld id="{40249F47-25ED-4C63-81FD-5855575AFCB5}" type="slidenum">
              <a:rPr lang="ko-KR" altLang="en-US" smtClean="0"/>
              <a:t>‹#›</a:t>
            </a:fld>
            <a:endParaRPr lang="ko-KR" altLang="en-US"/>
          </a:p>
        </p:txBody>
      </p:sp>
    </p:spTree>
    <p:extLst>
      <p:ext uri="{BB962C8B-B14F-4D97-AF65-F5344CB8AC3E}">
        <p14:creationId xmlns:p14="http://schemas.microsoft.com/office/powerpoint/2010/main" val="3056385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8ACB34-6CAB-CC88-A821-FAB3FC9A28D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9BDFB8BC-9879-A90F-078B-AF649E3A87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028E351D-534F-34FC-3B94-457DC7DBCF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9A8B8FA0-566B-A989-3BB7-17973DAA0883}"/>
              </a:ext>
            </a:extLst>
          </p:cNvPr>
          <p:cNvSpPr>
            <a:spLocks noGrp="1"/>
          </p:cNvSpPr>
          <p:nvPr>
            <p:ph type="dt" sz="half" idx="10"/>
          </p:nvPr>
        </p:nvSpPr>
        <p:spPr/>
        <p:txBody>
          <a:bodyPr/>
          <a:lstStyle/>
          <a:p>
            <a:fld id="{517699B4-CDD5-4FAD-82EA-A84601593F33}" type="datetimeFigureOut">
              <a:rPr lang="ko-KR" altLang="en-US" smtClean="0"/>
              <a:t>2024-05-01</a:t>
            </a:fld>
            <a:endParaRPr lang="ko-KR" altLang="en-US"/>
          </a:p>
        </p:txBody>
      </p:sp>
      <p:sp>
        <p:nvSpPr>
          <p:cNvPr id="6" name="바닥글 개체 틀 5">
            <a:extLst>
              <a:ext uri="{FF2B5EF4-FFF2-40B4-BE49-F238E27FC236}">
                <a16:creationId xmlns:a16="http://schemas.microsoft.com/office/drawing/2014/main" id="{9AD771A2-777A-45B1-A856-DC27B50EDC9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26AB6DB5-AA3E-87B4-3DF7-9578A1BE2502}"/>
              </a:ext>
            </a:extLst>
          </p:cNvPr>
          <p:cNvSpPr>
            <a:spLocks noGrp="1"/>
          </p:cNvSpPr>
          <p:nvPr>
            <p:ph type="sldNum" sz="quarter" idx="12"/>
          </p:nvPr>
        </p:nvSpPr>
        <p:spPr/>
        <p:txBody>
          <a:bodyPr/>
          <a:lstStyle/>
          <a:p>
            <a:fld id="{40249F47-25ED-4C63-81FD-5855575AFCB5}" type="slidenum">
              <a:rPr lang="ko-KR" altLang="en-US" smtClean="0"/>
              <a:t>‹#›</a:t>
            </a:fld>
            <a:endParaRPr lang="ko-KR" altLang="en-US"/>
          </a:p>
        </p:txBody>
      </p:sp>
    </p:spTree>
    <p:extLst>
      <p:ext uri="{BB962C8B-B14F-4D97-AF65-F5344CB8AC3E}">
        <p14:creationId xmlns:p14="http://schemas.microsoft.com/office/powerpoint/2010/main" val="4117791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F71B0B-90E1-C9F7-E74B-97DF7D53774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DA20C07-32D6-6545-05E2-27BDB61B8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p>
        </p:txBody>
      </p:sp>
      <p:sp>
        <p:nvSpPr>
          <p:cNvPr id="4" name="텍스트 개체 틀 3">
            <a:extLst>
              <a:ext uri="{FF2B5EF4-FFF2-40B4-BE49-F238E27FC236}">
                <a16:creationId xmlns:a16="http://schemas.microsoft.com/office/drawing/2014/main" id="{3CF295AB-1B98-8A85-7BB6-05D48172FD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DFCFE1B-E1E5-B359-B0E3-62990BABB951}"/>
              </a:ext>
            </a:extLst>
          </p:cNvPr>
          <p:cNvSpPr>
            <a:spLocks noGrp="1"/>
          </p:cNvSpPr>
          <p:nvPr>
            <p:ph type="dt" sz="half" idx="10"/>
          </p:nvPr>
        </p:nvSpPr>
        <p:spPr/>
        <p:txBody>
          <a:bodyPr/>
          <a:lstStyle/>
          <a:p>
            <a:fld id="{517699B4-CDD5-4FAD-82EA-A84601593F33}" type="datetimeFigureOut">
              <a:rPr lang="ko-KR" altLang="en-US" smtClean="0"/>
              <a:t>2024-05-01</a:t>
            </a:fld>
            <a:endParaRPr lang="ko-KR" altLang="en-US"/>
          </a:p>
        </p:txBody>
      </p:sp>
      <p:sp>
        <p:nvSpPr>
          <p:cNvPr id="6" name="바닥글 개체 틀 5">
            <a:extLst>
              <a:ext uri="{FF2B5EF4-FFF2-40B4-BE49-F238E27FC236}">
                <a16:creationId xmlns:a16="http://schemas.microsoft.com/office/drawing/2014/main" id="{71C91F8B-B9F5-A0E1-B8D9-0A5F1C7D4C1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9DDC00D-6EC8-5BD2-EC83-FC3C16EDC4B4}"/>
              </a:ext>
            </a:extLst>
          </p:cNvPr>
          <p:cNvSpPr>
            <a:spLocks noGrp="1"/>
          </p:cNvSpPr>
          <p:nvPr>
            <p:ph type="sldNum" sz="quarter" idx="12"/>
          </p:nvPr>
        </p:nvSpPr>
        <p:spPr/>
        <p:txBody>
          <a:bodyPr/>
          <a:lstStyle/>
          <a:p>
            <a:fld id="{40249F47-25ED-4C63-81FD-5855575AFCB5}" type="slidenum">
              <a:rPr lang="ko-KR" altLang="en-US" smtClean="0"/>
              <a:t>‹#›</a:t>
            </a:fld>
            <a:endParaRPr lang="ko-KR" altLang="en-US"/>
          </a:p>
        </p:txBody>
      </p:sp>
    </p:spTree>
    <p:extLst>
      <p:ext uri="{BB962C8B-B14F-4D97-AF65-F5344CB8AC3E}">
        <p14:creationId xmlns:p14="http://schemas.microsoft.com/office/powerpoint/2010/main" val="597303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2B077C6-7532-2B84-144E-E3F72EA27E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A944B643-C478-8C5B-69D6-0D33BA83EC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3A8DDE8-E223-A766-1071-CD889C6A51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17699B4-CDD5-4FAD-82EA-A84601593F33}" type="datetimeFigureOut">
              <a:rPr lang="ko-KR" altLang="en-US" smtClean="0"/>
              <a:t>2024-05-01</a:t>
            </a:fld>
            <a:endParaRPr lang="ko-KR" altLang="en-US"/>
          </a:p>
        </p:txBody>
      </p:sp>
      <p:sp>
        <p:nvSpPr>
          <p:cNvPr id="5" name="바닥글 개체 틀 4">
            <a:extLst>
              <a:ext uri="{FF2B5EF4-FFF2-40B4-BE49-F238E27FC236}">
                <a16:creationId xmlns:a16="http://schemas.microsoft.com/office/drawing/2014/main" id="{7DE3CDB5-90DC-CA80-7A1D-F54808B660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F5FE5980-0A84-8090-F6C1-5934BEF185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0249F47-25ED-4C63-81FD-5855575AFCB5}" type="slidenum">
              <a:rPr lang="ko-KR" altLang="en-US" smtClean="0"/>
              <a:t>‹#›</a:t>
            </a:fld>
            <a:endParaRPr lang="ko-KR" altLang="en-US"/>
          </a:p>
        </p:txBody>
      </p:sp>
    </p:spTree>
    <p:extLst>
      <p:ext uri="{BB962C8B-B14F-4D97-AF65-F5344CB8AC3E}">
        <p14:creationId xmlns:p14="http://schemas.microsoft.com/office/powerpoint/2010/main" val="10691650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3">
            <a:extLst>
              <a:ext uri="{FF2B5EF4-FFF2-40B4-BE49-F238E27FC236}">
                <a16:creationId xmlns:a16="http://schemas.microsoft.com/office/drawing/2014/main" id="{91F94FE8-C1B1-A820-10A3-D0578B599F55}"/>
              </a:ext>
            </a:extLst>
          </p:cNvPr>
          <p:cNvPicPr>
            <a:picLocks noChangeAspect="1"/>
          </p:cNvPicPr>
          <p:nvPr/>
        </p:nvPicPr>
        <p:blipFill rotWithShape="1">
          <a:blip r:embed="rId2"/>
          <a:srcRect r="16575" b="-1"/>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B76A65B5-84F8-0ED7-5CBC-2C1DA335437E}"/>
              </a:ext>
            </a:extLst>
          </p:cNvPr>
          <p:cNvSpPr>
            <a:spLocks noGrp="1"/>
          </p:cNvSpPr>
          <p:nvPr>
            <p:ph type="ctrTitle"/>
          </p:nvPr>
        </p:nvSpPr>
        <p:spPr>
          <a:xfrm>
            <a:off x="477981" y="1122363"/>
            <a:ext cx="4023360" cy="3204134"/>
          </a:xfrm>
        </p:spPr>
        <p:txBody>
          <a:bodyPr anchor="b">
            <a:normAutofit/>
          </a:bodyPr>
          <a:lstStyle/>
          <a:p>
            <a:pPr algn="l"/>
            <a:r>
              <a:rPr lang="ko-KR" altLang="en-US" sz="4400" kern="0" spc="-50">
                <a:effectLst/>
                <a:latin typeface="휴먼명조"/>
                <a:ea typeface="휴먼명조"/>
              </a:rPr>
              <a:t>사회적 고립 및 고독사 예방을 위한 방향제시</a:t>
            </a:r>
            <a:br>
              <a:rPr lang="ko-KR" altLang="en-US" sz="4400" kern="0" spc="0">
                <a:effectLst/>
                <a:latin typeface="함초롬바탕" panose="02030604000101010101" pitchFamily="18" charset="-127"/>
              </a:rPr>
            </a:br>
            <a:endParaRPr lang="ko-KR" altLang="en-US" sz="4400"/>
          </a:p>
        </p:txBody>
      </p:sp>
      <p:sp>
        <p:nvSpPr>
          <p:cNvPr id="4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3"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014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A7CCFAC1-9AA5-B520-B559-F2223B885754}"/>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pPr latinLnBrk="0"/>
            <a:r>
              <a:rPr lang="ko-KR" altLang="en-US" sz="5200"/>
              <a:t>연구 필요성</a:t>
            </a:r>
          </a:p>
        </p:txBody>
      </p:sp>
      <p:pic>
        <p:nvPicPr>
          <p:cNvPr id="5" name="Picture 4" descr="추상적인 흐릿한 공공 도서관의 책꽃이">
            <a:extLst>
              <a:ext uri="{FF2B5EF4-FFF2-40B4-BE49-F238E27FC236}">
                <a16:creationId xmlns:a16="http://schemas.microsoft.com/office/drawing/2014/main" id="{96FF602D-9AFC-52EE-5119-8BBEEBDE72D1}"/>
              </a:ext>
            </a:extLst>
          </p:cNvPr>
          <p:cNvPicPr>
            <a:picLocks noChangeAspect="1"/>
          </p:cNvPicPr>
          <p:nvPr/>
        </p:nvPicPr>
        <p:blipFill rotWithShape="1">
          <a:blip r:embed="rId2"/>
          <a:srcRect l="3876" r="26215" b="-1"/>
          <a:stretch/>
        </p:blipFill>
        <p:spPr>
          <a:xfrm>
            <a:off x="5009505" y="10"/>
            <a:ext cx="7182495" cy="6857990"/>
          </a:xfrm>
          <a:prstGeom prst="rect">
            <a:avLst/>
          </a:prstGeom>
        </p:spPr>
      </p:pic>
    </p:spTree>
    <p:extLst>
      <p:ext uri="{BB962C8B-B14F-4D97-AF65-F5344CB8AC3E}">
        <p14:creationId xmlns:p14="http://schemas.microsoft.com/office/powerpoint/2010/main" val="870850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청진기와 컴퓨터 키보드가 놓인 책상">
            <a:extLst>
              <a:ext uri="{FF2B5EF4-FFF2-40B4-BE49-F238E27FC236}">
                <a16:creationId xmlns:a16="http://schemas.microsoft.com/office/drawing/2014/main" id="{A8C27AA2-C595-B274-D853-2353AD60A3DF}"/>
              </a:ext>
            </a:extLst>
          </p:cNvPr>
          <p:cNvPicPr>
            <a:picLocks noChangeAspect="1"/>
          </p:cNvPicPr>
          <p:nvPr/>
        </p:nvPicPr>
        <p:blipFill rotWithShape="1">
          <a:blip r:embed="rId2"/>
          <a:srcRect l="15628" r="-1"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72AFF364-E3C6-E558-4B2B-FDB3D27A2E9E}"/>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en-US" altLang="ko-KR" sz="1900"/>
              <a:t>1. </a:t>
            </a:r>
            <a:r>
              <a:rPr lang="ko-KR" altLang="en-US" sz="1900"/>
              <a:t>지속적인 노력과 정책 개발의 필요성</a:t>
            </a:r>
            <a:r>
              <a:rPr lang="en-US" altLang="ko-KR" sz="1900"/>
              <a:t>: </a:t>
            </a:r>
            <a:r>
              <a:rPr lang="ko-KR" altLang="en-US" sz="1900"/>
              <a:t>고독사는 단순한 사회적 문제를 넘어서 공공 보건 문제로도 다루어져야 합니다</a:t>
            </a:r>
            <a:r>
              <a:rPr lang="en-US" altLang="ko-KR" sz="1900"/>
              <a:t>. </a:t>
            </a:r>
            <a:r>
              <a:rPr lang="ko-KR" altLang="en-US" sz="1900"/>
              <a:t>지속적인 정책 개발과 노력이 필요한 이유는 고독사의 원인과 결과가 복잡하고 다양하기 때문입니다</a:t>
            </a:r>
            <a:r>
              <a:rPr lang="en-US" altLang="ko-KR" sz="1900"/>
              <a:t>. </a:t>
            </a:r>
            <a:r>
              <a:rPr lang="ko-KR" altLang="en-US" sz="1900"/>
              <a:t>중앙 정부와 지방 자치 단체가 협력하여 일관된 방침을 수립하고 실행하는 것이 중요합니다</a:t>
            </a:r>
            <a:r>
              <a:rPr lang="en-US" altLang="ko-KR" sz="1900"/>
              <a:t>.</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662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삼각주가 만든 패턴을 위에서 바라본 모습">
            <a:extLst>
              <a:ext uri="{FF2B5EF4-FFF2-40B4-BE49-F238E27FC236}">
                <a16:creationId xmlns:a16="http://schemas.microsoft.com/office/drawing/2014/main" id="{04444CBE-E9B5-D063-4B27-9CAE9E489E4E}"/>
              </a:ext>
            </a:extLst>
          </p:cNvPr>
          <p:cNvPicPr>
            <a:picLocks noChangeAspect="1"/>
          </p:cNvPicPr>
          <p:nvPr/>
        </p:nvPicPr>
        <p:blipFill rotWithShape="1">
          <a:blip r:embed="rId2"/>
          <a:srcRect r="5200"/>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97BA5F4C-168A-864D-5762-7BF0473EEE96}"/>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en-US" altLang="ko-KR" sz="2300"/>
              <a:t>2. </a:t>
            </a:r>
            <a:r>
              <a:rPr lang="ko-KR" altLang="en-US" sz="2300"/>
              <a:t>지역 사회 기반의 돌봄 체계 구축의 중요성</a:t>
            </a:r>
            <a:r>
              <a:rPr lang="en-US" altLang="ko-KR" sz="2300"/>
              <a:t>: </a:t>
            </a:r>
            <a:r>
              <a:rPr lang="ko-KR" altLang="en-US" sz="2300"/>
              <a:t>고독사 예방을 위해서는 개인의 삶의 질을 향상시킬 수 있는 지역 사회 기반의 돌봄 체계가 필수적입니다</a:t>
            </a:r>
            <a:r>
              <a:rPr lang="en-US" altLang="ko-KR" sz="2300"/>
              <a:t>. </a:t>
            </a:r>
            <a:r>
              <a:rPr lang="ko-KR" altLang="en-US" sz="2300"/>
              <a:t>이는 고립된 개인이 사회적 지원을 받을 수 있도록 하며</a:t>
            </a:r>
            <a:r>
              <a:rPr lang="en-US" altLang="ko-KR" sz="2300"/>
              <a:t>, </a:t>
            </a:r>
            <a:r>
              <a:rPr lang="ko-KR" altLang="en-US" sz="2300"/>
              <a:t>고독사의 위험을 감소시킬 수 있습니다</a:t>
            </a:r>
            <a:r>
              <a:rPr lang="en-US" altLang="ko-KR" sz="2300"/>
              <a:t>.</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027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4" descr="칠판 위의 복잡한 수학 공식">
            <a:extLst>
              <a:ext uri="{FF2B5EF4-FFF2-40B4-BE49-F238E27FC236}">
                <a16:creationId xmlns:a16="http://schemas.microsoft.com/office/drawing/2014/main" id="{44ABD539-9E24-DB79-74F6-F55FCC89668D}"/>
              </a:ext>
            </a:extLst>
          </p:cNvPr>
          <p:cNvPicPr>
            <a:picLocks noChangeAspect="1"/>
          </p:cNvPicPr>
          <p:nvPr/>
        </p:nvPicPr>
        <p:blipFill rotWithShape="1">
          <a:blip r:embed="rId2"/>
          <a:srcRect l="13948" r="24"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20"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제목 1">
            <a:extLst>
              <a:ext uri="{FF2B5EF4-FFF2-40B4-BE49-F238E27FC236}">
                <a16:creationId xmlns:a16="http://schemas.microsoft.com/office/drawing/2014/main" id="{E92C0EB1-4986-B5C5-1E0D-D37F6E50E842}"/>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ko-KR" altLang="en-US" sz="4800"/>
              <a:t>주요 연구 내용</a:t>
            </a:r>
          </a:p>
        </p:txBody>
      </p:sp>
      <p:sp>
        <p:nvSpPr>
          <p:cNvPr id="22"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0753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비치타월 뭉치">
            <a:extLst>
              <a:ext uri="{FF2B5EF4-FFF2-40B4-BE49-F238E27FC236}">
                <a16:creationId xmlns:a16="http://schemas.microsoft.com/office/drawing/2014/main" id="{79C6FF3A-52D4-C26A-5339-ECAACBB8802D}"/>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53F8A770-1899-7103-C61E-B3EFF4545D95}"/>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en-US" altLang="ko-KR" sz="4800"/>
              <a:t>1. </a:t>
            </a:r>
            <a:r>
              <a:rPr lang="ko-KR" altLang="en-US" sz="4800"/>
              <a:t>고독사 현황 및 실태 파악</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48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문서의 그래프와 펜">
            <a:extLst>
              <a:ext uri="{FF2B5EF4-FFF2-40B4-BE49-F238E27FC236}">
                <a16:creationId xmlns:a16="http://schemas.microsoft.com/office/drawing/2014/main" id="{674BE45F-7BC5-D442-5338-8A6F6F2EE9F0}"/>
              </a:ext>
            </a:extLst>
          </p:cNvPr>
          <p:cNvPicPr>
            <a:picLocks noChangeAspect="1"/>
          </p:cNvPicPr>
          <p:nvPr/>
        </p:nvPicPr>
        <p:blipFill rotWithShape="1">
          <a:blip r:embed="rId2"/>
          <a:srcRect l="17530" r="3807"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제목 1">
            <a:extLst>
              <a:ext uri="{FF2B5EF4-FFF2-40B4-BE49-F238E27FC236}">
                <a16:creationId xmlns:a16="http://schemas.microsoft.com/office/drawing/2014/main" id="{E13F003A-A53E-E21B-7256-2E406E6FD3F0}"/>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ko-KR" altLang="en-US" sz="1900"/>
              <a:t>이 부분에서는 한국 내 고독사의 현재 현황과 그 추이를 분석합니다</a:t>
            </a:r>
            <a:r>
              <a:rPr lang="en-US" altLang="ko-KR" sz="1900"/>
              <a:t>. </a:t>
            </a:r>
            <a:r>
              <a:rPr lang="ko-KR" altLang="en-US" sz="1900"/>
              <a:t>이를 위해 최신 통계 자료와 사례 연구를 활용하여 고독사가 발생하는 주된 원인과 영향을 받는 인구 집단을 식별합니다</a:t>
            </a:r>
            <a:r>
              <a:rPr lang="en-US" altLang="ko-KR" sz="1900"/>
              <a:t>. </a:t>
            </a:r>
            <a:r>
              <a:rPr lang="ko-KR" altLang="en-US" sz="1900"/>
              <a:t>또한</a:t>
            </a:r>
            <a:r>
              <a:rPr lang="en-US" altLang="ko-KR" sz="1900"/>
              <a:t>, </a:t>
            </a:r>
            <a:r>
              <a:rPr lang="ko-KR" altLang="en-US" sz="1900"/>
              <a:t>고독사가 가장 빈번하게 발생하는 지역과 상황을 분석하여 위험 요소를 정리합니다</a:t>
            </a:r>
            <a:r>
              <a:rPr lang="en-US" altLang="ko-KR" sz="1900"/>
              <a:t>.</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0731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콘크리트 틈 사이로 자라는 식물">
            <a:extLst>
              <a:ext uri="{FF2B5EF4-FFF2-40B4-BE49-F238E27FC236}">
                <a16:creationId xmlns:a16="http://schemas.microsoft.com/office/drawing/2014/main" id="{747A4E70-9433-645C-779A-AB92880F6441}"/>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9195FBE5-BBD3-79F1-039C-BA33694E5B05}"/>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en-US" altLang="ko-KR"/>
              <a:t>2. </a:t>
            </a:r>
            <a:r>
              <a:rPr lang="ko-KR" altLang="en-US"/>
              <a:t>사회적 고립 예방 및 고독사 예방을 위한 다양한 방법 제시</a:t>
            </a:r>
          </a:p>
        </p:txBody>
      </p:sp>
      <p:sp>
        <p:nvSpPr>
          <p:cNvPr id="3" name="텍스트 개체 틀 2">
            <a:extLst>
              <a:ext uri="{FF2B5EF4-FFF2-40B4-BE49-F238E27FC236}">
                <a16:creationId xmlns:a16="http://schemas.microsoft.com/office/drawing/2014/main" id="{1548FD13-D559-BCEF-223F-A3ED87F6F2E9}"/>
              </a:ext>
            </a:extLst>
          </p:cNvPr>
          <p:cNvSpPr>
            <a:spLocks noGrp="1"/>
          </p:cNvSpPr>
          <p:nvPr>
            <p:ph type="body" idx="1"/>
          </p:nvPr>
        </p:nvSpPr>
        <p:spPr>
          <a:xfrm>
            <a:off x="477980" y="4872922"/>
            <a:ext cx="4023359" cy="1208141"/>
          </a:xfrm>
        </p:spPr>
        <p:txBody>
          <a:bodyPr vert="horz" lIns="91440" tIns="45720" rIns="91440" bIns="45720" rtlCol="0">
            <a:normAutofit/>
          </a:bodyPr>
          <a:lstStyle/>
          <a:p>
            <a:pPr marL="0" lvl="0" indent="0" latinLnBrk="0">
              <a:buNone/>
            </a:pPr>
            <a:r>
              <a:rPr lang="en-US" altLang="ko-KR" sz="2000"/>
              <a:t>2.1 </a:t>
            </a:r>
            <a:r>
              <a:rPr lang="ko-KR" altLang="en-US" sz="2000"/>
              <a:t>사회적 고립 예방을 위한 공동체 조성 강화 및 지역 단위 보호 체계 강화 방안</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88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삼각주가 만든 패턴을 위에서 바라본 모습">
            <a:extLst>
              <a:ext uri="{FF2B5EF4-FFF2-40B4-BE49-F238E27FC236}">
                <a16:creationId xmlns:a16="http://schemas.microsoft.com/office/drawing/2014/main" id="{0D9CBDE8-3371-3C1A-A730-154DF5D6BB16}"/>
              </a:ext>
            </a:extLst>
          </p:cNvPr>
          <p:cNvPicPr>
            <a:picLocks noChangeAspect="1"/>
          </p:cNvPicPr>
          <p:nvPr/>
        </p:nvPicPr>
        <p:blipFill rotWithShape="1">
          <a:blip r:embed="rId2"/>
          <a:srcRect l="3114" r="850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제목 1">
            <a:extLst>
              <a:ext uri="{FF2B5EF4-FFF2-40B4-BE49-F238E27FC236}">
                <a16:creationId xmlns:a16="http://schemas.microsoft.com/office/drawing/2014/main" id="{5B9D8197-B57B-D10F-FFD7-B02A234D0820}"/>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ko-KR" altLang="en-US" sz="1900"/>
              <a:t>지역 사회 내에서 사회적 지원망을 강화하는 방안을 모색합니다</a:t>
            </a:r>
            <a:r>
              <a:rPr lang="en-US" altLang="ko-KR" sz="1900"/>
              <a:t>. </a:t>
            </a:r>
            <a:r>
              <a:rPr lang="ko-KR" altLang="en-US" sz="1900"/>
              <a:t>이는 지역 내에서 다양한 사회적 활동을 촉진하고</a:t>
            </a:r>
            <a:r>
              <a:rPr lang="en-US" altLang="ko-KR" sz="1900"/>
              <a:t>, </a:t>
            </a:r>
            <a:r>
              <a:rPr lang="ko-KR" altLang="en-US" sz="1900"/>
              <a:t>지역 주민들이 서로를 지원할 수 있는 체계를 구축하는 것을 포함합니다</a:t>
            </a:r>
            <a:r>
              <a:rPr lang="en-US" altLang="ko-KR" sz="1900"/>
              <a:t>. </a:t>
            </a:r>
            <a:r>
              <a:rPr lang="ko-KR" altLang="en-US" sz="1900"/>
              <a:t>또한</a:t>
            </a:r>
            <a:r>
              <a:rPr lang="en-US" altLang="ko-KR" sz="1900"/>
              <a:t>, </a:t>
            </a:r>
            <a:r>
              <a:rPr lang="ko-KR" altLang="en-US" sz="1900"/>
              <a:t>지역 내 사회적 서비스와 자원을 효율적으로 연결하여 고립된 개인이 필요한 도움을 받을 수 있도록 합니다</a:t>
            </a:r>
            <a:r>
              <a:rPr lang="en-US" altLang="ko-KR" sz="1900"/>
              <a:t>.</a:t>
            </a:r>
          </a:p>
        </p:txBody>
      </p:sp>
      <p:sp>
        <p:nvSpPr>
          <p:cNvPr id="3" name="텍스트 개체 틀 2">
            <a:extLst>
              <a:ext uri="{FF2B5EF4-FFF2-40B4-BE49-F238E27FC236}">
                <a16:creationId xmlns:a16="http://schemas.microsoft.com/office/drawing/2014/main" id="{E819A359-C468-290C-FE86-B93128A5277D}"/>
              </a:ext>
            </a:extLst>
          </p:cNvPr>
          <p:cNvSpPr>
            <a:spLocks noGrp="1"/>
          </p:cNvSpPr>
          <p:nvPr>
            <p:ph type="body" idx="1"/>
          </p:nvPr>
        </p:nvSpPr>
        <p:spPr>
          <a:xfrm>
            <a:off x="477981" y="4872922"/>
            <a:ext cx="3933306" cy="1208141"/>
          </a:xfrm>
        </p:spPr>
        <p:txBody>
          <a:bodyPr vert="horz" lIns="91440" tIns="45720" rIns="91440" bIns="45720" rtlCol="0">
            <a:normAutofit/>
          </a:bodyPr>
          <a:lstStyle/>
          <a:p>
            <a:pPr marL="0" lvl="0" indent="0" latinLnBrk="0">
              <a:buNone/>
            </a:pPr>
            <a:r>
              <a:rPr lang="en-US" altLang="ko-KR" sz="2000"/>
              <a:t>2.2 </a:t>
            </a:r>
            <a:r>
              <a:rPr lang="ko-KR" altLang="en-US" sz="2000"/>
              <a:t>고독사 예방을 위한 지방 자치 단체의 노력 및 시스템 구축 방안</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76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가지런히 쌓아 올린 흰색 돌">
            <a:extLst>
              <a:ext uri="{FF2B5EF4-FFF2-40B4-BE49-F238E27FC236}">
                <a16:creationId xmlns:a16="http://schemas.microsoft.com/office/drawing/2014/main" id="{05C55EBE-2BEA-F58C-E72D-0A955A6DE0EB}"/>
              </a:ext>
            </a:extLst>
          </p:cNvPr>
          <p:cNvPicPr>
            <a:picLocks noChangeAspect="1"/>
          </p:cNvPicPr>
          <p:nvPr/>
        </p:nvPicPr>
        <p:blipFill rotWithShape="1">
          <a:blip r:embed="rId2"/>
          <a:srcRect l="15628" r="-1"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C07F4147-9B13-2FD9-EE6B-C996CEF61D89}"/>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ko-KR" altLang="en-US" sz="2300"/>
              <a:t>지방 자치 단체가 고독사를 예방하기 위해 취할 수 있는 구체적인 조치들을 제안합니다</a:t>
            </a:r>
            <a:r>
              <a:rPr lang="en-US" altLang="ko-KR" sz="2300"/>
              <a:t>. </a:t>
            </a:r>
            <a:r>
              <a:rPr lang="ko-KR" altLang="en-US" sz="2300"/>
              <a:t>이는 정기적인 안부 확인</a:t>
            </a:r>
            <a:r>
              <a:rPr lang="en-US" altLang="ko-KR" sz="2300"/>
              <a:t>, </a:t>
            </a:r>
            <a:r>
              <a:rPr lang="ko-KR" altLang="en-US" sz="2300"/>
              <a:t>건강 관리 프로그램</a:t>
            </a:r>
            <a:r>
              <a:rPr lang="en-US" altLang="ko-KR" sz="2300"/>
              <a:t>, </a:t>
            </a:r>
            <a:r>
              <a:rPr lang="ko-KR" altLang="en-US" sz="2300"/>
              <a:t>고독사 감시 시스템의 구축 등을 포함할 수 있습니다</a:t>
            </a:r>
            <a:r>
              <a:rPr lang="en-US" altLang="ko-KR" sz="2300"/>
              <a:t>.</a:t>
            </a:r>
          </a:p>
        </p:txBody>
      </p:sp>
      <p:sp>
        <p:nvSpPr>
          <p:cNvPr id="3" name="텍스트 개체 틀 2">
            <a:extLst>
              <a:ext uri="{FF2B5EF4-FFF2-40B4-BE49-F238E27FC236}">
                <a16:creationId xmlns:a16="http://schemas.microsoft.com/office/drawing/2014/main" id="{E891B11D-E314-FA57-0DA0-50DFB35C5632}"/>
              </a:ext>
            </a:extLst>
          </p:cNvPr>
          <p:cNvSpPr>
            <a:spLocks noGrp="1"/>
          </p:cNvSpPr>
          <p:nvPr>
            <p:ph type="body" idx="1"/>
          </p:nvPr>
        </p:nvSpPr>
        <p:spPr>
          <a:xfrm>
            <a:off x="477980" y="4872922"/>
            <a:ext cx="4023359" cy="1208141"/>
          </a:xfrm>
        </p:spPr>
        <p:txBody>
          <a:bodyPr vert="horz" lIns="91440" tIns="45720" rIns="91440" bIns="45720" rtlCol="0">
            <a:normAutofit/>
          </a:bodyPr>
          <a:lstStyle/>
          <a:p>
            <a:pPr marL="0" lvl="0" indent="0" latinLnBrk="0">
              <a:buNone/>
            </a:pPr>
            <a:r>
              <a:rPr lang="en-US" altLang="ko-KR" sz="2000"/>
              <a:t>2.3 1</a:t>
            </a:r>
            <a:r>
              <a:rPr lang="ko-KR" altLang="en-US" sz="2000"/>
              <a:t>인 가구 증가에 따른 건강한 사회적 관계 회복을 위한 지원 방안</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794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청진기와 컴퓨터 키보드가 놓인 책상">
            <a:extLst>
              <a:ext uri="{FF2B5EF4-FFF2-40B4-BE49-F238E27FC236}">
                <a16:creationId xmlns:a16="http://schemas.microsoft.com/office/drawing/2014/main" id="{61E7A939-6E6F-8E82-1E24-0D949A11E58F}"/>
              </a:ext>
            </a:extLst>
          </p:cNvPr>
          <p:cNvPicPr>
            <a:picLocks noChangeAspect="1"/>
          </p:cNvPicPr>
          <p:nvPr/>
        </p:nvPicPr>
        <p:blipFill rotWithShape="1">
          <a:blip r:embed="rId2"/>
          <a:srcRect l="15628" r="-1"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D82D61A4-1924-8D5B-BEB7-B0789D9A165C}"/>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latinLnBrk="0"/>
            <a:r>
              <a:rPr lang="en-US" altLang="ko-KR" sz="1300"/>
              <a:t>1</a:t>
            </a:r>
            <a:r>
              <a:rPr lang="ko-KR" altLang="en-US" sz="1300"/>
              <a:t>인 가구의 사회적 관계를 강화하고 외로움을 감소시키기 위한 지원 방안을 개발합니다</a:t>
            </a:r>
            <a:r>
              <a:rPr lang="en-US" altLang="ko-KR" sz="1300"/>
              <a:t>. </a:t>
            </a:r>
            <a:r>
              <a:rPr lang="ko-KR" altLang="en-US" sz="1300"/>
              <a:t>이는 커뮤니티 이벤트</a:t>
            </a:r>
            <a:r>
              <a:rPr lang="en-US" altLang="ko-KR" sz="1300"/>
              <a:t>, </a:t>
            </a:r>
            <a:r>
              <a:rPr lang="ko-KR" altLang="en-US" sz="1300"/>
              <a:t>취미 및 학습 그룹의 조성</a:t>
            </a:r>
            <a:r>
              <a:rPr lang="en-US" altLang="ko-KR" sz="1300"/>
              <a:t>, </a:t>
            </a:r>
            <a:r>
              <a:rPr lang="ko-KR" altLang="en-US" sz="1300"/>
              <a:t>온라인 소셜 네트워킹 기회의 확장 등을 포함할 수 있습니다</a:t>
            </a:r>
            <a:r>
              <a:rPr lang="en-US" altLang="ko-KR" sz="1300"/>
              <a:t>.</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텍스트 개체 틀 2">
            <a:extLst>
              <a:ext uri="{FF2B5EF4-FFF2-40B4-BE49-F238E27FC236}">
                <a16:creationId xmlns:a16="http://schemas.microsoft.com/office/drawing/2014/main" id="{2E09F99F-4D69-B988-6B21-25B341A91C0A}"/>
              </a:ext>
            </a:extLst>
          </p:cNvPr>
          <p:cNvSpPr>
            <a:spLocks noGrp="1"/>
          </p:cNvSpPr>
          <p:nvPr>
            <p:ph type="body" idx="1"/>
          </p:nvPr>
        </p:nvSpPr>
        <p:spPr>
          <a:xfrm>
            <a:off x="371094" y="2718054"/>
            <a:ext cx="3438906" cy="3207258"/>
          </a:xfrm>
        </p:spPr>
        <p:txBody>
          <a:bodyPr vert="horz" lIns="91440" tIns="45720" rIns="91440" bIns="45720" rtlCol="0" anchor="t">
            <a:normAutofit/>
          </a:bodyPr>
          <a:lstStyle/>
          <a:p>
            <a:pPr lvl="0" latinLnBrk="0"/>
            <a:r>
              <a:rPr lang="en-US" altLang="ko-KR" sz="1700"/>
              <a:t>2.4 1</a:t>
            </a:r>
            <a:r>
              <a:rPr lang="ko-KR" altLang="en-US" sz="1700"/>
              <a:t>인 가구 및 고령자를 위한 반려 로봇의 필요성에 관한 연구</a:t>
            </a:r>
          </a:p>
        </p:txBody>
      </p:sp>
    </p:spTree>
    <p:extLst>
      <p:ext uri="{BB962C8B-B14F-4D97-AF65-F5344CB8AC3E}">
        <p14:creationId xmlns:p14="http://schemas.microsoft.com/office/powerpoint/2010/main" val="1430122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92EEDF-322E-48A2-3351-C44534DC955A}"/>
              </a:ext>
            </a:extLst>
          </p:cNvPr>
          <p:cNvSpPr>
            <a:spLocks noGrp="1"/>
          </p:cNvSpPr>
          <p:nvPr>
            <p:ph type="title"/>
          </p:nvPr>
        </p:nvSpPr>
        <p:spPr>
          <a:xfrm>
            <a:off x="5868557" y="1138036"/>
            <a:ext cx="5444382" cy="1402470"/>
          </a:xfrm>
        </p:spPr>
        <p:txBody>
          <a:bodyPr vert="horz" lIns="91440" tIns="45720" rIns="91440" bIns="45720" rtlCol="0" anchor="t">
            <a:normAutofit/>
          </a:bodyPr>
          <a:lstStyle/>
          <a:p>
            <a:pPr latinLnBrk="0"/>
            <a:r>
              <a:rPr lang="ko-KR" altLang="en-US" sz="3200"/>
              <a:t>서론</a:t>
            </a:r>
          </a:p>
        </p:txBody>
      </p:sp>
      <p:pic>
        <p:nvPicPr>
          <p:cNvPr id="5" name="Picture 4" descr="모션 블러 효과가 적용된 고속 열차">
            <a:extLst>
              <a:ext uri="{FF2B5EF4-FFF2-40B4-BE49-F238E27FC236}">
                <a16:creationId xmlns:a16="http://schemas.microsoft.com/office/drawing/2014/main" id="{A57FE85D-1345-4A43-805D-7C0FCBF7FB72}"/>
              </a:ext>
            </a:extLst>
          </p:cNvPr>
          <p:cNvPicPr>
            <a:picLocks noChangeAspect="1"/>
          </p:cNvPicPr>
          <p:nvPr/>
        </p:nvPicPr>
        <p:blipFill rotWithShape="1">
          <a:blip r:embed="rId2"/>
          <a:srcRect l="11562" r="38300"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072A4D8B-F0BD-945C-CD20-B6C63EB055EE}"/>
              </a:ext>
            </a:extLst>
          </p:cNvPr>
          <p:cNvSpPr>
            <a:spLocks noGrp="1"/>
          </p:cNvSpPr>
          <p:nvPr>
            <p:ph type="body" idx="1"/>
          </p:nvPr>
        </p:nvSpPr>
        <p:spPr>
          <a:xfrm>
            <a:off x="5868557" y="2551176"/>
            <a:ext cx="5444382" cy="3591207"/>
          </a:xfrm>
        </p:spPr>
        <p:txBody>
          <a:bodyPr vert="horz" lIns="91440" tIns="45720" rIns="91440" bIns="45720" rtlCol="0">
            <a:normAutofit/>
          </a:bodyPr>
          <a:lstStyle/>
          <a:p>
            <a:pPr lvl="0" latinLnBrk="0"/>
            <a:r>
              <a:rPr lang="ko-KR" altLang="en-US" sz="2000"/>
              <a:t>본 연구 과제는 최근 수년 간 대두된 중요한 사회 문제인 사회적 고립과 고독사의 증가에 주목합니다</a:t>
            </a:r>
            <a:r>
              <a:rPr lang="en-US" altLang="ko-KR" sz="2000"/>
              <a:t>. </a:t>
            </a:r>
            <a:r>
              <a:rPr lang="ko-KR" altLang="en-US" sz="2000"/>
              <a:t>한국 사회에서 </a:t>
            </a:r>
            <a:r>
              <a:rPr lang="en-US" altLang="ko-KR" sz="2000"/>
              <a:t>1</a:t>
            </a:r>
            <a:r>
              <a:rPr lang="ko-KR" altLang="en-US" sz="2000"/>
              <a:t>인 가구의 비율이 급격히 증가하면서</a:t>
            </a:r>
            <a:r>
              <a:rPr lang="en-US" altLang="ko-KR" sz="2000"/>
              <a:t>, </a:t>
            </a:r>
            <a:r>
              <a:rPr lang="ko-KR" altLang="en-US" sz="2000"/>
              <a:t>고독한 생활을 하는 인구가 늘어나고 있으며 이는 다양한 사회적 문제를 야기하고 있습니다</a:t>
            </a:r>
            <a:r>
              <a:rPr lang="en-US" altLang="ko-KR" sz="2000"/>
              <a:t>. </a:t>
            </a:r>
            <a:r>
              <a:rPr lang="ko-KR" altLang="en-US" sz="2000"/>
              <a:t>특히 고독사</a:t>
            </a:r>
            <a:r>
              <a:rPr lang="en-US" altLang="ko-KR" sz="2000"/>
              <a:t>, </a:t>
            </a:r>
            <a:r>
              <a:rPr lang="ko-KR" altLang="en-US" sz="2000"/>
              <a:t>즉 혼자 사는 사람이 병이나 사고로 사망하고 그 사실이 오랜 시간 지나서야 발견되는 경우가 증가하고 있어</a:t>
            </a:r>
            <a:r>
              <a:rPr lang="en-US" altLang="ko-KR" sz="2000"/>
              <a:t>, </a:t>
            </a:r>
            <a:r>
              <a:rPr lang="ko-KR" altLang="en-US" sz="2000"/>
              <a:t>이에 대한 사회적 대응이 시급합니다</a:t>
            </a:r>
            <a:r>
              <a:rPr lang="en-US" altLang="ko-KR" sz="2000"/>
              <a:t>.</a:t>
            </a:r>
          </a:p>
        </p:txBody>
      </p:sp>
    </p:spTree>
    <p:extLst>
      <p:ext uri="{BB962C8B-B14F-4D97-AF65-F5344CB8AC3E}">
        <p14:creationId xmlns:p14="http://schemas.microsoft.com/office/powerpoint/2010/main" val="144420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손목시계 면">
            <a:extLst>
              <a:ext uri="{FF2B5EF4-FFF2-40B4-BE49-F238E27FC236}">
                <a16:creationId xmlns:a16="http://schemas.microsoft.com/office/drawing/2014/main" id="{19EACC74-87F6-8DD2-9F40-471F0EFCEB8D}"/>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E9312DFC-A876-AB37-6478-4734CF2B2A9C}"/>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ko-KR" altLang="en-US" sz="1900"/>
              <a:t>기술적 해결책으로서 반려 로봇의 도입 가능성을 탐구합니다</a:t>
            </a:r>
            <a:r>
              <a:rPr lang="en-US" altLang="ko-KR" sz="1900"/>
              <a:t>. </a:t>
            </a:r>
            <a:r>
              <a:rPr lang="ko-KR" altLang="en-US" sz="1900"/>
              <a:t>이는 고령자나 홀로 사는 사람들이 일상 생활에서 겪을 수 있는 외로움과 고립감을 완화할 수 있는 방안으로</a:t>
            </a:r>
            <a:r>
              <a:rPr lang="en-US" altLang="ko-KR" sz="1900"/>
              <a:t>, </a:t>
            </a:r>
            <a:r>
              <a:rPr lang="ko-KR" altLang="en-US" sz="1900"/>
              <a:t>반려 로봇이 어떻게 상호 작용을 제공하고 정서적 지지를 할 수 있는지에 대한 연구를 포함합니다</a:t>
            </a:r>
            <a:r>
              <a:rPr lang="en-US" altLang="ko-KR" sz="1900"/>
              <a:t>.</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691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CFE7F4A8-B1B8-6684-083C-2D8A9CCBD119}"/>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ko-KR" altLang="en-US" sz="4800"/>
              <a:t>일정별 연구 계획 </a:t>
            </a:r>
            <a:r>
              <a:rPr lang="en-US" altLang="ko-KR" sz="4800"/>
              <a:t>(2024</a:t>
            </a:r>
            <a:r>
              <a:rPr lang="ko-KR" altLang="en-US" sz="4800"/>
              <a:t>년 </a:t>
            </a:r>
            <a:r>
              <a:rPr lang="en-US" altLang="ko-KR" sz="4800"/>
              <a:t>5</a:t>
            </a:r>
            <a:r>
              <a:rPr lang="ko-KR" altLang="en-US" sz="4800"/>
              <a:t>월 </a:t>
            </a:r>
            <a:r>
              <a:rPr lang="en-US" altLang="ko-KR" sz="4800"/>
              <a:t>~ 2024</a:t>
            </a:r>
            <a:r>
              <a:rPr lang="ko-KR" altLang="en-US" sz="4800"/>
              <a:t>년 </a:t>
            </a:r>
            <a:r>
              <a:rPr lang="en-US" altLang="ko-KR" sz="4800"/>
              <a:t>10</a:t>
            </a:r>
            <a:r>
              <a:rPr lang="ko-KR" altLang="en-US" sz="4800"/>
              <a:t>월</a:t>
            </a:r>
            <a:r>
              <a:rPr lang="en-US" altLang="ko-KR" sz="4800"/>
              <a:t>)</a:t>
            </a:r>
          </a:p>
        </p:txBody>
      </p:sp>
      <p:sp>
        <p:nvSpPr>
          <p:cNvPr id="11" name="!!accent">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칠판 위의 복잡한 수학 공식">
            <a:extLst>
              <a:ext uri="{FF2B5EF4-FFF2-40B4-BE49-F238E27FC236}">
                <a16:creationId xmlns:a16="http://schemas.microsoft.com/office/drawing/2014/main" id="{1EF31F9B-2A8E-61F8-716D-E640563B842F}"/>
              </a:ext>
            </a:extLst>
          </p:cNvPr>
          <p:cNvPicPr>
            <a:picLocks noChangeAspect="1"/>
          </p:cNvPicPr>
          <p:nvPr/>
        </p:nvPicPr>
        <p:blipFill rotWithShape="1">
          <a:blip r:embed="rId2"/>
          <a:srcRect l="17984" r="4060" b="-1"/>
          <a:stretch/>
        </p:blipFill>
        <p:spPr>
          <a:xfrm>
            <a:off x="4868487" y="10"/>
            <a:ext cx="7323513" cy="6857990"/>
          </a:xfrm>
          <a:prstGeom prst="rect">
            <a:avLst/>
          </a:prstGeom>
        </p:spPr>
      </p:pic>
    </p:spTree>
    <p:extLst>
      <p:ext uri="{BB962C8B-B14F-4D97-AF65-F5344CB8AC3E}">
        <p14:creationId xmlns:p14="http://schemas.microsoft.com/office/powerpoint/2010/main" val="156334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경주 트랙의 시작선">
            <a:extLst>
              <a:ext uri="{FF2B5EF4-FFF2-40B4-BE49-F238E27FC236}">
                <a16:creationId xmlns:a16="http://schemas.microsoft.com/office/drawing/2014/main" id="{D3553B5C-6F9B-7F29-849E-13137F366683}"/>
              </a:ext>
            </a:extLst>
          </p:cNvPr>
          <p:cNvPicPr>
            <a:picLocks noChangeAspect="1"/>
          </p:cNvPicPr>
          <p:nvPr/>
        </p:nvPicPr>
        <p:blipFill rotWithShape="1">
          <a:blip r:embed="rId2"/>
          <a:srcRect l="3791" r="11836"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9633C02E-F641-56E7-74AC-938C911C6108}"/>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en-US" altLang="ko-KR" sz="4800"/>
              <a:t>1. </a:t>
            </a:r>
            <a:r>
              <a:rPr lang="ko-KR" altLang="en-US" sz="4800"/>
              <a:t>준비 단계 </a:t>
            </a:r>
            <a:r>
              <a:rPr lang="en-US" altLang="ko-KR" sz="4800"/>
              <a:t>(2024</a:t>
            </a:r>
            <a:r>
              <a:rPr lang="ko-KR" altLang="en-US" sz="4800"/>
              <a:t>년 </a:t>
            </a:r>
            <a:r>
              <a:rPr lang="en-US" altLang="ko-KR" sz="4800"/>
              <a:t>5</a:t>
            </a:r>
            <a:r>
              <a:rPr lang="ko-KR" altLang="en-US" sz="4800"/>
              <a:t>월</a:t>
            </a:r>
            <a:r>
              <a:rPr lang="en-US" altLang="ko-KR" sz="4800"/>
              <a:t>)</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6161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추상적인 흐릿한 공공 도서관의 책꽃이">
            <a:extLst>
              <a:ext uri="{FF2B5EF4-FFF2-40B4-BE49-F238E27FC236}">
                <a16:creationId xmlns:a16="http://schemas.microsoft.com/office/drawing/2014/main" id="{FFA2F1FC-15D0-451E-B7E9-BBC57FDC7DF2}"/>
              </a:ext>
            </a:extLst>
          </p:cNvPr>
          <p:cNvPicPr>
            <a:picLocks noChangeAspect="1"/>
          </p:cNvPicPr>
          <p:nvPr/>
        </p:nvPicPr>
        <p:blipFill rotWithShape="1">
          <a:blip r:embed="rId2"/>
          <a:srcRect r="21337"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제목 1">
            <a:extLst>
              <a:ext uri="{FF2B5EF4-FFF2-40B4-BE49-F238E27FC236}">
                <a16:creationId xmlns:a16="http://schemas.microsoft.com/office/drawing/2014/main" id="{F67E0671-6C56-3050-2B35-ADE52D2DA279}"/>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ko-KR" altLang="en-US" sz="3000"/>
              <a:t>연구 팀 구성 및 역할 분담</a:t>
            </a:r>
            <a:r>
              <a:rPr lang="en-US" altLang="ko-KR" sz="3000"/>
              <a:t>: </a:t>
            </a:r>
            <a:r>
              <a:rPr lang="ko-KR" altLang="en-US" sz="3000"/>
              <a:t>연구 목적과 내용에 따라 전문가들로 구성된 연구 팀을 모집하고</a:t>
            </a:r>
            <a:r>
              <a:rPr lang="en-US" altLang="ko-KR" sz="3000"/>
              <a:t>, </a:t>
            </a:r>
            <a:r>
              <a:rPr lang="ko-KR" altLang="en-US" sz="3000"/>
              <a:t>각 연구원의 역할을 정의합니다</a:t>
            </a:r>
            <a:r>
              <a:rPr lang="en-US" altLang="ko-KR" sz="3000"/>
              <a:t>.</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2374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추상적인 교점과 그물의 망">
            <a:extLst>
              <a:ext uri="{FF2B5EF4-FFF2-40B4-BE49-F238E27FC236}">
                <a16:creationId xmlns:a16="http://schemas.microsoft.com/office/drawing/2014/main" id="{FCD77FFD-7DFF-C869-3AF1-085D9D2AFF11}"/>
              </a:ext>
            </a:extLst>
          </p:cNvPr>
          <p:cNvPicPr>
            <a:picLocks noChangeAspect="1"/>
          </p:cNvPicPr>
          <p:nvPr/>
        </p:nvPicPr>
        <p:blipFill rotWithShape="1">
          <a:blip r:embed="rId2"/>
          <a:srcRect r="5200"/>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375DFF57-8EBE-6B0A-8B9F-7D35DFF9756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ko-KR" altLang="en-US" sz="3000"/>
              <a:t>문헌 조사 및 이론적 배경 수립</a:t>
            </a:r>
            <a:r>
              <a:rPr lang="en-US" altLang="ko-KR" sz="3000"/>
              <a:t>: </a:t>
            </a:r>
            <a:r>
              <a:rPr lang="ko-KR" altLang="en-US" sz="3000"/>
              <a:t>고독사 및 사회적 고립에 관련된 기존 연구와 문헌을 검토하여 연구의 이론적 토대를 마련합니다</a:t>
            </a:r>
            <a:r>
              <a:rPr lang="en-US" altLang="ko-KR" sz="3000"/>
              <a:t>.</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227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3527E47A-0D72-504C-0C46-3C802AEC5DF9}"/>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ko-KR" altLang="en-US" sz="3000"/>
              <a:t>연구 도구 및 방법론 개발</a:t>
            </a:r>
            <a:r>
              <a:rPr lang="en-US" altLang="ko-KR" sz="3000"/>
              <a:t>: </a:t>
            </a:r>
            <a:r>
              <a:rPr lang="ko-KR" altLang="en-US" sz="3000"/>
              <a:t>실태 조사를 위한 설문지 개발</a:t>
            </a:r>
            <a:r>
              <a:rPr lang="en-US" altLang="ko-KR" sz="3000"/>
              <a:t>, </a:t>
            </a:r>
            <a:r>
              <a:rPr lang="ko-KR" altLang="en-US" sz="3000"/>
              <a:t>인터뷰 가이드 준비 등 연구에 필요한 도구를 개발합니다</a:t>
            </a:r>
            <a:r>
              <a:rPr lang="en-US" altLang="ko-KR" sz="3000"/>
              <a:t>.</a:t>
            </a:r>
          </a:p>
        </p:txBody>
      </p:sp>
      <p:sp>
        <p:nvSpPr>
          <p:cNvPr id="11" name="!!accent">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흰색 전구들 사이에 눈에 띄는 노란색 전구">
            <a:extLst>
              <a:ext uri="{FF2B5EF4-FFF2-40B4-BE49-F238E27FC236}">
                <a16:creationId xmlns:a16="http://schemas.microsoft.com/office/drawing/2014/main" id="{1A7F0EB0-2D9E-E006-862E-778FB2F4819E}"/>
              </a:ext>
            </a:extLst>
          </p:cNvPr>
          <p:cNvPicPr>
            <a:picLocks noChangeAspect="1"/>
          </p:cNvPicPr>
          <p:nvPr/>
        </p:nvPicPr>
        <p:blipFill rotWithShape="1">
          <a:blip r:embed="rId2"/>
          <a:srcRect l="6424" r="22294" b="-1"/>
          <a:stretch/>
        </p:blipFill>
        <p:spPr>
          <a:xfrm>
            <a:off x="4868487" y="10"/>
            <a:ext cx="7323513" cy="6857990"/>
          </a:xfrm>
          <a:prstGeom prst="rect">
            <a:avLst/>
          </a:prstGeom>
        </p:spPr>
      </p:pic>
    </p:spTree>
    <p:extLst>
      <p:ext uri="{BB962C8B-B14F-4D97-AF65-F5344CB8AC3E}">
        <p14:creationId xmlns:p14="http://schemas.microsoft.com/office/powerpoint/2010/main" val="2009777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F7281F-D4E3-44C4-BFBA-CB593A7F61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B49220-D709-41F4-BFDA-B6A2F0757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33909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F7F772B2-551A-3B9F-4313-DE36C9F460BC}"/>
              </a:ext>
            </a:extLst>
          </p:cNvPr>
          <p:cNvSpPr>
            <a:spLocks noGrp="1"/>
          </p:cNvSpPr>
          <p:nvPr>
            <p:ph type="title"/>
          </p:nvPr>
        </p:nvSpPr>
        <p:spPr>
          <a:xfrm>
            <a:off x="1200922" y="1259958"/>
            <a:ext cx="2392883" cy="2481729"/>
          </a:xfrm>
        </p:spPr>
        <p:txBody>
          <a:bodyPr vert="horz" lIns="91440" tIns="45720" rIns="91440" bIns="45720" rtlCol="0" anchor="b">
            <a:normAutofit/>
          </a:bodyPr>
          <a:lstStyle/>
          <a:p>
            <a:pPr algn="ctr" latinLnBrk="0"/>
            <a:r>
              <a:rPr lang="en-US" altLang="ko-KR" sz="2400">
                <a:solidFill>
                  <a:srgbClr val="595959"/>
                </a:solidFill>
              </a:rPr>
              <a:t>2. </a:t>
            </a:r>
            <a:r>
              <a:rPr lang="ko-KR" altLang="en-US" sz="2400">
                <a:solidFill>
                  <a:srgbClr val="595959"/>
                </a:solidFill>
              </a:rPr>
              <a:t>데이터 수집 </a:t>
            </a:r>
            <a:r>
              <a:rPr lang="en-US" altLang="ko-KR" sz="2400">
                <a:solidFill>
                  <a:srgbClr val="595959"/>
                </a:solidFill>
              </a:rPr>
              <a:t>(2024</a:t>
            </a:r>
            <a:r>
              <a:rPr lang="ko-KR" altLang="en-US" sz="2400">
                <a:solidFill>
                  <a:srgbClr val="595959"/>
                </a:solidFill>
              </a:rPr>
              <a:t>년 </a:t>
            </a:r>
            <a:r>
              <a:rPr lang="en-US" altLang="ko-KR" sz="2400">
                <a:solidFill>
                  <a:srgbClr val="595959"/>
                </a:solidFill>
              </a:rPr>
              <a:t>6</a:t>
            </a:r>
            <a:r>
              <a:rPr lang="ko-KR" altLang="en-US" sz="2400">
                <a:solidFill>
                  <a:srgbClr val="595959"/>
                </a:solidFill>
              </a:rPr>
              <a:t>월 </a:t>
            </a:r>
            <a:r>
              <a:rPr lang="en-US" altLang="ko-KR" sz="2400">
                <a:solidFill>
                  <a:srgbClr val="595959"/>
                </a:solidFill>
              </a:rPr>
              <a:t>~ 7</a:t>
            </a:r>
            <a:r>
              <a:rPr lang="ko-KR" altLang="en-US" sz="2400">
                <a:solidFill>
                  <a:srgbClr val="595959"/>
                </a:solidFill>
              </a:rPr>
              <a:t>월</a:t>
            </a:r>
            <a:r>
              <a:rPr lang="en-US" altLang="ko-KR" sz="2400">
                <a:solidFill>
                  <a:srgbClr val="595959"/>
                </a:solidFill>
              </a:rPr>
              <a:t>)</a:t>
            </a:r>
          </a:p>
        </p:txBody>
      </p:sp>
      <p:pic>
        <p:nvPicPr>
          <p:cNvPr id="5" name="Picture 4" descr="화면에 표시된 주식 시장 그래프">
            <a:extLst>
              <a:ext uri="{FF2B5EF4-FFF2-40B4-BE49-F238E27FC236}">
                <a16:creationId xmlns:a16="http://schemas.microsoft.com/office/drawing/2014/main" id="{733FC5FF-BA4F-427E-4161-4683469E6A73}"/>
              </a:ext>
            </a:extLst>
          </p:cNvPr>
          <p:cNvPicPr>
            <a:picLocks noChangeAspect="1"/>
          </p:cNvPicPr>
          <p:nvPr/>
        </p:nvPicPr>
        <p:blipFill rotWithShape="1">
          <a:blip r:embed="rId2"/>
          <a:srcRect l="31606" r="5751" b="-1"/>
          <a:stretch/>
        </p:blipFill>
        <p:spPr>
          <a:xfrm>
            <a:off x="4785044" y="10"/>
            <a:ext cx="7406956" cy="6857990"/>
          </a:xfrm>
          <a:prstGeom prst="rect">
            <a:avLst/>
          </a:prstGeom>
        </p:spPr>
      </p:pic>
    </p:spTree>
    <p:extLst>
      <p:ext uri="{BB962C8B-B14F-4D97-AF65-F5344CB8AC3E}">
        <p14:creationId xmlns:p14="http://schemas.microsoft.com/office/powerpoint/2010/main" val="221048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문서의 그래프와 펜">
            <a:extLst>
              <a:ext uri="{FF2B5EF4-FFF2-40B4-BE49-F238E27FC236}">
                <a16:creationId xmlns:a16="http://schemas.microsoft.com/office/drawing/2014/main" id="{6D55A2CF-8857-6671-4B98-A0ACF22943CD}"/>
              </a:ext>
            </a:extLst>
          </p:cNvPr>
          <p:cNvPicPr>
            <a:picLocks noChangeAspect="1"/>
          </p:cNvPicPr>
          <p:nvPr/>
        </p:nvPicPr>
        <p:blipFill rotWithShape="1">
          <a:blip r:embed="rId2"/>
          <a:srcRect l="17530" r="3807"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제목 1">
            <a:extLst>
              <a:ext uri="{FF2B5EF4-FFF2-40B4-BE49-F238E27FC236}">
                <a16:creationId xmlns:a16="http://schemas.microsoft.com/office/drawing/2014/main" id="{77CCC7E7-D08F-E944-9E0C-A15B0328AC73}"/>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ko-KR" altLang="en-US" sz="3000"/>
              <a:t>실태 조사 실시</a:t>
            </a:r>
            <a:r>
              <a:rPr lang="en-US" altLang="ko-KR" sz="3000"/>
              <a:t>: </a:t>
            </a:r>
            <a:r>
              <a:rPr lang="ko-KR" altLang="en-US" sz="3000"/>
              <a:t>전국의 </a:t>
            </a:r>
            <a:r>
              <a:rPr lang="en-US" altLang="ko-KR" sz="3000"/>
              <a:t>1</a:t>
            </a:r>
            <a:r>
              <a:rPr lang="ko-KR" altLang="en-US" sz="3000"/>
              <a:t>인 가구를 대상으로 한 설문 조사를 실시하여 고독사의 위험도와 사회적 고립의 정도를 파악합니다</a:t>
            </a:r>
            <a:r>
              <a:rPr lang="en-US" altLang="ko-KR" sz="3000"/>
              <a:t>.</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866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4E7906-2E97-41E3-B042-F13FD1D64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5CA687A5-02F7-43E6-B4D1-930E3A93EC13}"/>
              </a:ext>
            </a:extLst>
          </p:cNvPr>
          <p:cNvSpPr>
            <a:spLocks noGrp="1"/>
          </p:cNvSpPr>
          <p:nvPr>
            <p:ph type="title"/>
          </p:nvPr>
        </p:nvSpPr>
        <p:spPr>
          <a:xfrm>
            <a:off x="793935" y="854168"/>
            <a:ext cx="3527117" cy="2665681"/>
          </a:xfrm>
        </p:spPr>
        <p:txBody>
          <a:bodyPr vert="horz" lIns="91440" tIns="45720" rIns="91440" bIns="45720" rtlCol="0" anchor="b">
            <a:normAutofit/>
          </a:bodyPr>
          <a:lstStyle/>
          <a:p>
            <a:pPr algn="ctr" latinLnBrk="0"/>
            <a:r>
              <a:rPr lang="ko-KR" altLang="en-US" sz="2500"/>
              <a:t>심층 인터뷰</a:t>
            </a:r>
            <a:r>
              <a:rPr lang="en-US" altLang="ko-KR" sz="2500"/>
              <a:t>: </a:t>
            </a:r>
            <a:r>
              <a:rPr lang="ko-KR" altLang="en-US" sz="2500"/>
              <a:t>고독사를 경험한 가족</a:t>
            </a:r>
            <a:r>
              <a:rPr lang="en-US" altLang="ko-KR" sz="2500"/>
              <a:t>, </a:t>
            </a:r>
            <a:r>
              <a:rPr lang="ko-KR" altLang="en-US" sz="2500"/>
              <a:t>사회적 고립을 경험한 개인</a:t>
            </a:r>
            <a:r>
              <a:rPr lang="en-US" altLang="ko-KR" sz="2500"/>
              <a:t>, </a:t>
            </a:r>
            <a:r>
              <a:rPr lang="ko-KR" altLang="en-US" sz="2500"/>
              <a:t>관련 전문가들과의 심층 인터뷰를 통해 질적 데이터를 수집합니다</a:t>
            </a:r>
            <a:r>
              <a:rPr lang="en-US" altLang="ko-KR" sz="2500"/>
              <a:t>.</a:t>
            </a:r>
          </a:p>
        </p:txBody>
      </p:sp>
      <p:sp>
        <p:nvSpPr>
          <p:cNvPr id="11" name="Rectangle 10">
            <a:extLst>
              <a:ext uri="{FF2B5EF4-FFF2-40B4-BE49-F238E27FC236}">
                <a16:creationId xmlns:a16="http://schemas.microsoft.com/office/drawing/2014/main" id="{3276E0C7-D588-440B-8F4A-876392DB7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43658"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여러 색의 나무 막대기 조각들">
            <a:extLst>
              <a:ext uri="{FF2B5EF4-FFF2-40B4-BE49-F238E27FC236}">
                <a16:creationId xmlns:a16="http://schemas.microsoft.com/office/drawing/2014/main" id="{472968A2-EBAF-39CC-8184-E127D0907763}"/>
              </a:ext>
            </a:extLst>
          </p:cNvPr>
          <p:cNvPicPr>
            <a:picLocks noChangeAspect="1"/>
          </p:cNvPicPr>
          <p:nvPr/>
        </p:nvPicPr>
        <p:blipFill rotWithShape="1">
          <a:blip r:embed="rId2"/>
          <a:srcRect l="7151" r="21283"/>
          <a:stretch/>
        </p:blipFill>
        <p:spPr>
          <a:xfrm>
            <a:off x="5104663" y="10"/>
            <a:ext cx="7087337" cy="6857990"/>
          </a:xfrm>
          <a:prstGeom prst="rect">
            <a:avLst/>
          </a:prstGeom>
        </p:spPr>
      </p:pic>
    </p:spTree>
    <p:extLst>
      <p:ext uri="{BB962C8B-B14F-4D97-AF65-F5344CB8AC3E}">
        <p14:creationId xmlns:p14="http://schemas.microsoft.com/office/powerpoint/2010/main" val="819051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F7281F-D4E3-44C4-BFBA-CB593A7F61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B49220-D709-41F4-BFDA-B6A2F0757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33909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B9EA636B-FE77-F531-4167-D3199E49CAA3}"/>
              </a:ext>
            </a:extLst>
          </p:cNvPr>
          <p:cNvSpPr>
            <a:spLocks noGrp="1"/>
          </p:cNvSpPr>
          <p:nvPr>
            <p:ph type="title"/>
          </p:nvPr>
        </p:nvSpPr>
        <p:spPr>
          <a:xfrm>
            <a:off x="1200922" y="1259958"/>
            <a:ext cx="2392883" cy="2481729"/>
          </a:xfrm>
        </p:spPr>
        <p:txBody>
          <a:bodyPr vert="horz" lIns="91440" tIns="45720" rIns="91440" bIns="45720" rtlCol="0" anchor="b">
            <a:normAutofit/>
          </a:bodyPr>
          <a:lstStyle/>
          <a:p>
            <a:pPr algn="ctr" latinLnBrk="0"/>
            <a:r>
              <a:rPr lang="en-US" altLang="ko-KR" sz="2400">
                <a:solidFill>
                  <a:srgbClr val="595959"/>
                </a:solidFill>
              </a:rPr>
              <a:t>3. </a:t>
            </a:r>
            <a:r>
              <a:rPr lang="ko-KR" altLang="en-US" sz="2400">
                <a:solidFill>
                  <a:srgbClr val="595959"/>
                </a:solidFill>
              </a:rPr>
              <a:t>데이터 분석 </a:t>
            </a:r>
            <a:r>
              <a:rPr lang="en-US" altLang="ko-KR" sz="2400">
                <a:solidFill>
                  <a:srgbClr val="595959"/>
                </a:solidFill>
              </a:rPr>
              <a:t>(2024</a:t>
            </a:r>
            <a:r>
              <a:rPr lang="ko-KR" altLang="en-US" sz="2400">
                <a:solidFill>
                  <a:srgbClr val="595959"/>
                </a:solidFill>
              </a:rPr>
              <a:t>년 </a:t>
            </a:r>
            <a:r>
              <a:rPr lang="en-US" altLang="ko-KR" sz="2400">
                <a:solidFill>
                  <a:srgbClr val="595959"/>
                </a:solidFill>
              </a:rPr>
              <a:t>8</a:t>
            </a:r>
            <a:r>
              <a:rPr lang="ko-KR" altLang="en-US" sz="2400">
                <a:solidFill>
                  <a:srgbClr val="595959"/>
                </a:solidFill>
              </a:rPr>
              <a:t>월</a:t>
            </a:r>
            <a:r>
              <a:rPr lang="en-US" altLang="ko-KR" sz="2400">
                <a:solidFill>
                  <a:srgbClr val="595959"/>
                </a:solidFill>
              </a:rPr>
              <a:t>)</a:t>
            </a:r>
          </a:p>
        </p:txBody>
      </p:sp>
      <p:pic>
        <p:nvPicPr>
          <p:cNvPr id="5" name="Picture 4" descr="성과 저하를 보여주는 돋보기">
            <a:extLst>
              <a:ext uri="{FF2B5EF4-FFF2-40B4-BE49-F238E27FC236}">
                <a16:creationId xmlns:a16="http://schemas.microsoft.com/office/drawing/2014/main" id="{2AE3B19C-1CF2-4667-E25E-796C958EFE0D}"/>
              </a:ext>
            </a:extLst>
          </p:cNvPr>
          <p:cNvPicPr>
            <a:picLocks noChangeAspect="1"/>
          </p:cNvPicPr>
          <p:nvPr/>
        </p:nvPicPr>
        <p:blipFill rotWithShape="1">
          <a:blip r:embed="rId2"/>
          <a:srcRect r="27906" b="-1"/>
          <a:stretch/>
        </p:blipFill>
        <p:spPr>
          <a:xfrm>
            <a:off x="4785044" y="10"/>
            <a:ext cx="7406956" cy="6857990"/>
          </a:xfrm>
          <a:prstGeom prst="rect">
            <a:avLst/>
          </a:prstGeom>
        </p:spPr>
      </p:pic>
    </p:spTree>
    <p:extLst>
      <p:ext uri="{BB962C8B-B14F-4D97-AF65-F5344CB8AC3E}">
        <p14:creationId xmlns:p14="http://schemas.microsoft.com/office/powerpoint/2010/main" val="2867591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제목 1">
            <a:extLst>
              <a:ext uri="{FF2B5EF4-FFF2-40B4-BE49-F238E27FC236}">
                <a16:creationId xmlns:a16="http://schemas.microsoft.com/office/drawing/2014/main" id="{F1A4DA26-2B6A-A5D8-9919-CD6244A698D3}"/>
              </a:ext>
            </a:extLst>
          </p:cNvPr>
          <p:cNvSpPr>
            <a:spLocks noGrp="1"/>
          </p:cNvSpPr>
          <p:nvPr>
            <p:ph type="title"/>
          </p:nvPr>
        </p:nvSpPr>
        <p:spPr>
          <a:xfrm>
            <a:off x="242910" y="1598246"/>
            <a:ext cx="4626709" cy="5122985"/>
          </a:xfrm>
        </p:spPr>
        <p:txBody>
          <a:bodyPr vert="horz" lIns="91440" tIns="45720" rIns="91440" bIns="45720" rtlCol="0" anchor="t">
            <a:normAutofit/>
          </a:bodyPr>
          <a:lstStyle/>
          <a:p>
            <a:pPr algn="r" latinLnBrk="0"/>
            <a:r>
              <a:rPr lang="ko-KR" altLang="en-US" sz="8000" kern="1200">
                <a:solidFill>
                  <a:srgbClr val="FFFFFF"/>
                </a:solidFill>
                <a:latin typeface="+mj-lt"/>
                <a:ea typeface="+mj-ea"/>
                <a:cs typeface="+mj-cs"/>
              </a:rPr>
              <a:t>배경</a:t>
            </a: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555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879D7288-C9AC-F318-BDD1-5DBFD19978D0}"/>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ko-KR" altLang="en-US" sz="3000"/>
              <a:t>양적 데이터 분석</a:t>
            </a:r>
            <a:r>
              <a:rPr lang="en-US" altLang="ko-KR" sz="3000"/>
              <a:t>: </a:t>
            </a:r>
            <a:r>
              <a:rPr lang="ko-KR" altLang="en-US" sz="3000"/>
              <a:t>수집된 설문 데이터를 통계적 방법으로 분석하여 고독사와 사회적 고립의 주요 요인을 식별합니다</a:t>
            </a:r>
            <a:r>
              <a:rPr lang="en-US" altLang="ko-KR" sz="3000"/>
              <a:t>.</a:t>
            </a:r>
          </a:p>
        </p:txBody>
      </p:sp>
      <p:sp>
        <p:nvSpPr>
          <p:cNvPr id="11" name="!!accent">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문서의 그래프와 펜">
            <a:extLst>
              <a:ext uri="{FF2B5EF4-FFF2-40B4-BE49-F238E27FC236}">
                <a16:creationId xmlns:a16="http://schemas.microsoft.com/office/drawing/2014/main" id="{FC3D22CA-7EC4-412A-40D9-101097A042DA}"/>
              </a:ext>
            </a:extLst>
          </p:cNvPr>
          <p:cNvPicPr>
            <a:picLocks noChangeAspect="1"/>
          </p:cNvPicPr>
          <p:nvPr/>
        </p:nvPicPr>
        <p:blipFill rotWithShape="1">
          <a:blip r:embed="rId2"/>
          <a:srcRect l="21220" r="7498" b="-1"/>
          <a:stretch/>
        </p:blipFill>
        <p:spPr>
          <a:xfrm>
            <a:off x="4868487" y="10"/>
            <a:ext cx="7323513" cy="6857990"/>
          </a:xfrm>
          <a:prstGeom prst="rect">
            <a:avLst/>
          </a:prstGeom>
        </p:spPr>
      </p:pic>
    </p:spTree>
    <p:extLst>
      <p:ext uri="{BB962C8B-B14F-4D97-AF65-F5344CB8AC3E}">
        <p14:creationId xmlns:p14="http://schemas.microsoft.com/office/powerpoint/2010/main" val="106377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성과 저하를 보여주는 돋보기">
            <a:extLst>
              <a:ext uri="{FF2B5EF4-FFF2-40B4-BE49-F238E27FC236}">
                <a16:creationId xmlns:a16="http://schemas.microsoft.com/office/drawing/2014/main" id="{EA63CDD8-A553-859E-EBDC-4D6546E15B5C}"/>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58AABB17-E98E-8E51-F7DB-C1FB69518417}"/>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ko-KR" altLang="en-US" sz="3700"/>
              <a:t>질적 데이터 분석</a:t>
            </a:r>
            <a:r>
              <a:rPr lang="en-US" altLang="ko-KR" sz="3700"/>
              <a:t>: </a:t>
            </a:r>
            <a:r>
              <a:rPr lang="ko-KR" altLang="en-US" sz="3700"/>
              <a:t>인터뷰 자료를 분석하여 사례별 고찰을 통해 보다 깊이 있는 이해를 도모합니다</a:t>
            </a:r>
            <a:r>
              <a:rPr lang="en-US" altLang="ko-KR" sz="3700"/>
              <a:t>.</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0632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음영 처리된 숫자가 있는 시트 위의 검은 색 펜">
            <a:extLst>
              <a:ext uri="{FF2B5EF4-FFF2-40B4-BE49-F238E27FC236}">
                <a16:creationId xmlns:a16="http://schemas.microsoft.com/office/drawing/2014/main" id="{3374DC1D-CFDB-F4F5-3010-19BD5F1B579A}"/>
              </a:ext>
            </a:extLst>
          </p:cNvPr>
          <p:cNvPicPr>
            <a:picLocks noChangeAspect="1"/>
          </p:cNvPicPr>
          <p:nvPr/>
        </p:nvPicPr>
        <p:blipFill rotWithShape="1">
          <a:blip r:embed="rId2"/>
          <a:srcRect l="21338" r="-1"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8"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제목 1">
            <a:extLst>
              <a:ext uri="{FF2B5EF4-FFF2-40B4-BE49-F238E27FC236}">
                <a16:creationId xmlns:a16="http://schemas.microsoft.com/office/drawing/2014/main" id="{83C33B25-DEF2-7D3A-231F-4B7773015A02}"/>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en-US" altLang="ko-KR" sz="4800"/>
              <a:t>4. </a:t>
            </a:r>
            <a:r>
              <a:rPr lang="ko-KR" altLang="en-US" sz="4800"/>
              <a:t>중간 보고서 작성 및 피드백 </a:t>
            </a:r>
            <a:r>
              <a:rPr lang="en-US" altLang="ko-KR" sz="4800"/>
              <a:t>(2024</a:t>
            </a:r>
            <a:r>
              <a:rPr lang="ko-KR" altLang="en-US" sz="4800"/>
              <a:t>년 </a:t>
            </a:r>
            <a:r>
              <a:rPr lang="en-US" altLang="ko-KR" sz="4800"/>
              <a:t>9</a:t>
            </a:r>
            <a:r>
              <a:rPr lang="ko-KR" altLang="en-US" sz="4800"/>
              <a:t>월</a:t>
            </a:r>
            <a:r>
              <a:rPr lang="en-US" altLang="ko-KR" sz="4800"/>
              <a:t>)</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0653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51AD5430-17F3-B176-73D8-7268182762BD}"/>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ko-KR" altLang="en-US" sz="3700"/>
              <a:t>중간 보고서 작성</a:t>
            </a:r>
            <a:r>
              <a:rPr lang="en-US" altLang="ko-KR" sz="3700"/>
              <a:t>: </a:t>
            </a:r>
            <a:r>
              <a:rPr lang="ko-KR" altLang="en-US" sz="3700"/>
              <a:t>지금까지의 연구 결과를 바탕으로 중간 보고서를 작성합니다</a:t>
            </a:r>
            <a:r>
              <a:rPr lang="en-US" altLang="ko-KR" sz="3700"/>
              <a:t>.</a:t>
            </a:r>
          </a:p>
        </p:txBody>
      </p:sp>
      <p:sp>
        <p:nvSpPr>
          <p:cNvPr id="11" name="!!accent">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시트에 펜과 음영 원을 들고 있는 손">
            <a:extLst>
              <a:ext uri="{FF2B5EF4-FFF2-40B4-BE49-F238E27FC236}">
                <a16:creationId xmlns:a16="http://schemas.microsoft.com/office/drawing/2014/main" id="{39328344-6C14-7C32-9C88-C9BE1D46F08E}"/>
              </a:ext>
            </a:extLst>
          </p:cNvPr>
          <p:cNvPicPr>
            <a:picLocks noChangeAspect="1"/>
          </p:cNvPicPr>
          <p:nvPr/>
        </p:nvPicPr>
        <p:blipFill rotWithShape="1">
          <a:blip r:embed="rId2"/>
          <a:srcRect l="31133" r="6662" b="-1"/>
          <a:stretch/>
        </p:blipFill>
        <p:spPr>
          <a:xfrm>
            <a:off x="4868487" y="10"/>
            <a:ext cx="7323513" cy="6857990"/>
          </a:xfrm>
          <a:prstGeom prst="rect">
            <a:avLst/>
          </a:prstGeom>
        </p:spPr>
      </p:pic>
    </p:spTree>
    <p:extLst>
      <p:ext uri="{BB962C8B-B14F-4D97-AF65-F5344CB8AC3E}">
        <p14:creationId xmlns:p14="http://schemas.microsoft.com/office/powerpoint/2010/main" val="2351009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9F9E4533-50FE-070D-C51E-7AA082A35E4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ko-KR" altLang="en-US" sz="3400"/>
              <a:t>내부 피드백 및 수정</a:t>
            </a:r>
            <a:r>
              <a:rPr lang="en-US" altLang="ko-KR" sz="3400"/>
              <a:t>: </a:t>
            </a:r>
            <a:r>
              <a:rPr lang="ko-KR" altLang="en-US" sz="3400"/>
              <a:t>연구 팀 내부에서 피드백을 주고받고</a:t>
            </a:r>
            <a:r>
              <a:rPr lang="en-US" altLang="ko-KR" sz="3400"/>
              <a:t>, </a:t>
            </a:r>
            <a:r>
              <a:rPr lang="ko-KR" altLang="en-US" sz="3400"/>
              <a:t>필요한 부분을 수정합니다</a:t>
            </a:r>
            <a:r>
              <a:rPr lang="en-US" altLang="ko-KR" sz="3400"/>
              <a:t>.</a:t>
            </a:r>
          </a:p>
        </p:txBody>
      </p:sp>
      <p:sp>
        <p:nvSpPr>
          <p:cNvPr id="11" name="!!accent">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추상적인 흐릿한 공공 도서관의 책꽃이">
            <a:extLst>
              <a:ext uri="{FF2B5EF4-FFF2-40B4-BE49-F238E27FC236}">
                <a16:creationId xmlns:a16="http://schemas.microsoft.com/office/drawing/2014/main" id="{DAD237F1-1EC3-B43A-5B4D-D196DE6F54D7}"/>
              </a:ext>
            </a:extLst>
          </p:cNvPr>
          <p:cNvPicPr>
            <a:picLocks noChangeAspect="1"/>
          </p:cNvPicPr>
          <p:nvPr/>
        </p:nvPicPr>
        <p:blipFill rotWithShape="1">
          <a:blip r:embed="rId2"/>
          <a:srcRect l="3189" r="25529" b="-1"/>
          <a:stretch/>
        </p:blipFill>
        <p:spPr>
          <a:xfrm>
            <a:off x="4868487" y="10"/>
            <a:ext cx="7323513" cy="6857990"/>
          </a:xfrm>
          <a:prstGeom prst="rect">
            <a:avLst/>
          </a:prstGeom>
        </p:spPr>
      </p:pic>
    </p:spTree>
    <p:extLst>
      <p:ext uri="{BB962C8B-B14F-4D97-AF65-F5344CB8AC3E}">
        <p14:creationId xmlns:p14="http://schemas.microsoft.com/office/powerpoint/2010/main" val="570105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25D56860-DBF6-1D55-27F7-41BD82706DDB}"/>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en-US" altLang="ko-KR" sz="4800"/>
              <a:t>5. </a:t>
            </a:r>
            <a:r>
              <a:rPr lang="ko-KR" altLang="en-US" sz="4800"/>
              <a:t>최종 보고서 작성 및 정책 제안 </a:t>
            </a:r>
            <a:r>
              <a:rPr lang="en-US" altLang="ko-KR" sz="4800"/>
              <a:t>(2024</a:t>
            </a:r>
            <a:r>
              <a:rPr lang="ko-KR" altLang="en-US" sz="4800"/>
              <a:t>년 </a:t>
            </a:r>
            <a:r>
              <a:rPr lang="en-US" altLang="ko-KR" sz="4800"/>
              <a:t>10</a:t>
            </a:r>
            <a:r>
              <a:rPr lang="ko-KR" altLang="en-US" sz="4800"/>
              <a:t>월</a:t>
            </a:r>
            <a:r>
              <a:rPr lang="en-US" altLang="ko-KR" sz="4800"/>
              <a:t>)</a:t>
            </a:r>
          </a:p>
        </p:txBody>
      </p:sp>
      <p:sp>
        <p:nvSpPr>
          <p:cNvPr id="11" name="!!accent">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그래프 위에 높인 팬의 비스듬한 샷">
            <a:extLst>
              <a:ext uri="{FF2B5EF4-FFF2-40B4-BE49-F238E27FC236}">
                <a16:creationId xmlns:a16="http://schemas.microsoft.com/office/drawing/2014/main" id="{8533B515-B69F-12D5-4DC4-57A8AFB15918}"/>
              </a:ext>
            </a:extLst>
          </p:cNvPr>
          <p:cNvPicPr>
            <a:picLocks noChangeAspect="1"/>
          </p:cNvPicPr>
          <p:nvPr/>
        </p:nvPicPr>
        <p:blipFill rotWithShape="1">
          <a:blip r:embed="rId2"/>
          <a:srcRect r="28718" b="-1"/>
          <a:stretch/>
        </p:blipFill>
        <p:spPr>
          <a:xfrm>
            <a:off x="4868487" y="10"/>
            <a:ext cx="7323513" cy="6857990"/>
          </a:xfrm>
          <a:prstGeom prst="rect">
            <a:avLst/>
          </a:prstGeom>
        </p:spPr>
      </p:pic>
    </p:spTree>
    <p:extLst>
      <p:ext uri="{BB962C8B-B14F-4D97-AF65-F5344CB8AC3E}">
        <p14:creationId xmlns:p14="http://schemas.microsoft.com/office/powerpoint/2010/main" val="2922264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F1055A85-3734-DB2F-E67B-5EE274225D3D}"/>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ko-KR" altLang="en-US" sz="3000"/>
              <a:t>최종 보고서 작성</a:t>
            </a:r>
            <a:r>
              <a:rPr lang="en-US" altLang="ko-KR" sz="3000"/>
              <a:t>: </a:t>
            </a:r>
            <a:r>
              <a:rPr lang="ko-KR" altLang="en-US" sz="3000"/>
              <a:t>연구 결과를 종합하여 최종 보고서를 작성합니다</a:t>
            </a:r>
            <a:r>
              <a:rPr lang="en-US" altLang="ko-KR" sz="3000"/>
              <a:t>. </a:t>
            </a:r>
            <a:r>
              <a:rPr lang="ko-KR" altLang="en-US" sz="3000"/>
              <a:t>이 보고서에는 연구 결과 요약</a:t>
            </a:r>
            <a:r>
              <a:rPr lang="en-US" altLang="ko-KR" sz="3000"/>
              <a:t>, </a:t>
            </a:r>
            <a:r>
              <a:rPr lang="ko-KR" altLang="en-US" sz="3000"/>
              <a:t>결론 및 정책 제안이 포함됩니다</a:t>
            </a:r>
            <a:r>
              <a:rPr lang="en-US" altLang="ko-KR" sz="3000"/>
              <a:t>.</a:t>
            </a:r>
          </a:p>
        </p:txBody>
      </p:sp>
      <p:sp>
        <p:nvSpPr>
          <p:cNvPr id="11" name="!!accent">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다른 색깔의 개최자">
            <a:extLst>
              <a:ext uri="{FF2B5EF4-FFF2-40B4-BE49-F238E27FC236}">
                <a16:creationId xmlns:a16="http://schemas.microsoft.com/office/drawing/2014/main" id="{0706E379-3AC1-7F5E-2F41-91742D31845C}"/>
              </a:ext>
            </a:extLst>
          </p:cNvPr>
          <p:cNvPicPr>
            <a:picLocks noChangeAspect="1"/>
          </p:cNvPicPr>
          <p:nvPr/>
        </p:nvPicPr>
        <p:blipFill rotWithShape="1">
          <a:blip r:embed="rId2"/>
          <a:srcRect l="17750" r="17644" b="1"/>
          <a:stretch/>
        </p:blipFill>
        <p:spPr>
          <a:xfrm>
            <a:off x="4868487" y="10"/>
            <a:ext cx="7323513" cy="6857990"/>
          </a:xfrm>
          <a:prstGeom prst="rect">
            <a:avLst/>
          </a:prstGeom>
        </p:spPr>
      </p:pic>
    </p:spTree>
    <p:extLst>
      <p:ext uri="{BB962C8B-B14F-4D97-AF65-F5344CB8AC3E}">
        <p14:creationId xmlns:p14="http://schemas.microsoft.com/office/powerpoint/2010/main" val="4137988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흰색 전구들 사이에 눈에 띄는 노란색 전구">
            <a:extLst>
              <a:ext uri="{FF2B5EF4-FFF2-40B4-BE49-F238E27FC236}">
                <a16:creationId xmlns:a16="http://schemas.microsoft.com/office/drawing/2014/main" id="{46EC1520-49E7-6263-0CA0-03696EA32A65}"/>
              </a:ext>
            </a:extLst>
          </p:cNvPr>
          <p:cNvPicPr>
            <a:picLocks noChangeAspect="1"/>
          </p:cNvPicPr>
          <p:nvPr/>
        </p:nvPicPr>
        <p:blipFill rotWithShape="1">
          <a:blip r:embed="rId2"/>
          <a:srcRect l="2733" r="18603"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제목 1">
            <a:extLst>
              <a:ext uri="{FF2B5EF4-FFF2-40B4-BE49-F238E27FC236}">
                <a16:creationId xmlns:a16="http://schemas.microsoft.com/office/drawing/2014/main" id="{D4699466-8BE7-A743-F23C-2457CE899004}"/>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ko-KR" altLang="en-US" sz="2600"/>
              <a:t>정책 제안</a:t>
            </a:r>
            <a:r>
              <a:rPr lang="en-US" altLang="ko-KR" sz="2600"/>
              <a:t>: </a:t>
            </a:r>
            <a:r>
              <a:rPr lang="ko-KR" altLang="en-US" sz="2600"/>
              <a:t>연구 결과를 바탕으로 고독사 및 사회적 고립 예방을 위한 정책 제안을 개발합니다</a:t>
            </a:r>
            <a:r>
              <a:rPr lang="en-US" altLang="ko-KR" sz="2600"/>
              <a:t>. </a:t>
            </a:r>
            <a:r>
              <a:rPr lang="ko-KR" altLang="en-US" sz="2600"/>
              <a:t>이 제안은 지방 자치 단체</a:t>
            </a:r>
            <a:r>
              <a:rPr lang="en-US" altLang="ko-KR" sz="2600"/>
              <a:t>, </a:t>
            </a:r>
            <a:r>
              <a:rPr lang="ko-KR" altLang="en-US" sz="2600"/>
              <a:t>중앙 정부</a:t>
            </a:r>
            <a:r>
              <a:rPr lang="en-US" altLang="ko-KR" sz="2600"/>
              <a:t>, </a:t>
            </a:r>
            <a:r>
              <a:rPr lang="ko-KR" altLang="en-US" sz="2600"/>
              <a:t>관련 기관 등에 전달될 예정입니다</a:t>
            </a:r>
            <a:r>
              <a:rPr lang="en-US" altLang="ko-KR" sz="2600"/>
              <a:t>.</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0231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인상적인 하늘에 맞닿아 직선으로 쭉 뻗어 올라간 현대식 고층 빌딩의 저각도 보기">
            <a:extLst>
              <a:ext uri="{FF2B5EF4-FFF2-40B4-BE49-F238E27FC236}">
                <a16:creationId xmlns:a16="http://schemas.microsoft.com/office/drawing/2014/main" id="{427C6C22-A999-0183-75B1-85C1F74A983C}"/>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6584ECC4-AA45-AFCC-6144-8808517CAAB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en-US" altLang="ko-KR" sz="1900" dirty="0"/>
              <a:t>1. 1</a:t>
            </a:r>
            <a:r>
              <a:rPr lang="ko-KR" altLang="en-US" sz="1900" dirty="0"/>
              <a:t>인 가구의 증가 </a:t>
            </a:r>
            <a:r>
              <a:rPr lang="en-US" altLang="ko-KR" sz="1900" dirty="0"/>
              <a:t>: 2024</a:t>
            </a:r>
            <a:r>
              <a:rPr lang="ko-KR" altLang="en-US" sz="1900" dirty="0"/>
              <a:t>년 기준</a:t>
            </a:r>
            <a:r>
              <a:rPr lang="en-US" altLang="ko-KR" sz="1900" dirty="0"/>
              <a:t>, </a:t>
            </a:r>
            <a:r>
              <a:rPr lang="ko-KR" altLang="en-US" sz="1900" dirty="0"/>
              <a:t>한국의 </a:t>
            </a:r>
            <a:r>
              <a:rPr lang="en-US" altLang="ko-KR" sz="1900" dirty="0"/>
              <a:t>1</a:t>
            </a:r>
            <a:r>
              <a:rPr lang="ko-KR" altLang="en-US" sz="1900" dirty="0"/>
              <a:t>인 가구는 전체 가구의 약 </a:t>
            </a:r>
            <a:r>
              <a:rPr lang="en-US" altLang="ko-KR" sz="1900" dirty="0"/>
              <a:t>42%</a:t>
            </a:r>
            <a:r>
              <a:rPr lang="ko-KR" altLang="en-US" sz="1900" dirty="0"/>
              <a:t>를 차지하고 있습니다</a:t>
            </a:r>
            <a:r>
              <a:rPr lang="en-US" altLang="ko-KR" sz="1900" dirty="0"/>
              <a:t>. </a:t>
            </a:r>
            <a:r>
              <a:rPr lang="ko-KR" altLang="en-US" sz="1900" dirty="0"/>
              <a:t>이는 </a:t>
            </a:r>
            <a:r>
              <a:rPr lang="en-US" altLang="ko-KR" sz="1900" dirty="0"/>
              <a:t>2004</a:t>
            </a:r>
            <a:r>
              <a:rPr lang="ko-KR" altLang="en-US" sz="1900" dirty="0"/>
              <a:t>년 대비 큰 폭으로 증가한 수치로</a:t>
            </a:r>
            <a:r>
              <a:rPr lang="en-US" altLang="ko-KR" sz="1900" dirty="0"/>
              <a:t>, </a:t>
            </a:r>
            <a:r>
              <a:rPr lang="ko-KR" altLang="en-US" sz="1900" dirty="0"/>
              <a:t>특히 도시 지역에서 더욱 두드러지는 현상입니다</a:t>
            </a:r>
            <a:r>
              <a:rPr lang="en-US" altLang="ko-KR" sz="1900" dirty="0"/>
              <a:t>. </a:t>
            </a:r>
            <a:r>
              <a:rPr lang="ko-KR" altLang="en-US" sz="1900" dirty="0"/>
              <a:t>이러한 추세는 앞으로도 계속될 것으로 예상되며</a:t>
            </a:r>
            <a:r>
              <a:rPr lang="en-US" altLang="ko-KR" sz="1900" dirty="0"/>
              <a:t>, </a:t>
            </a:r>
            <a:r>
              <a:rPr lang="ko-KR" altLang="en-US" sz="1900" dirty="0"/>
              <a:t>사회적 고립의 가능성을 높이고 있습니다​ </a:t>
            </a:r>
            <a:r>
              <a:rPr lang="en-US" altLang="ko-KR" sz="1900" dirty="0"/>
              <a:t>(The Korea Herald)​.</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663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노란색 배경의 느낌표">
            <a:extLst>
              <a:ext uri="{FF2B5EF4-FFF2-40B4-BE49-F238E27FC236}">
                <a16:creationId xmlns:a16="http://schemas.microsoft.com/office/drawing/2014/main" id="{33875BFF-8DE9-75EE-E12D-57490D04BDEB}"/>
              </a:ext>
            </a:extLst>
          </p:cNvPr>
          <p:cNvPicPr>
            <a:picLocks noChangeAspect="1"/>
          </p:cNvPicPr>
          <p:nvPr/>
        </p:nvPicPr>
        <p:blipFill rotWithShape="1">
          <a:blip r:embed="rId2"/>
          <a:srcRect l="11615"/>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제목 1">
            <a:extLst>
              <a:ext uri="{FF2B5EF4-FFF2-40B4-BE49-F238E27FC236}">
                <a16:creationId xmlns:a16="http://schemas.microsoft.com/office/drawing/2014/main" id="{C11AF022-1645-15E8-9A12-554CC50B9EB2}"/>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en-US" altLang="ko-KR" sz="1900"/>
              <a:t>2. </a:t>
            </a:r>
            <a:r>
              <a:rPr lang="ko-KR" altLang="en-US" sz="1900"/>
              <a:t>고독사의 증가 </a:t>
            </a:r>
            <a:r>
              <a:rPr lang="en-US" altLang="ko-KR" sz="1900"/>
              <a:t>: </a:t>
            </a:r>
            <a:r>
              <a:rPr lang="ko-KR" altLang="en-US" sz="1900"/>
              <a:t>고독사의 발생 빈도도 같은 기간 동안 지속적으로 증가하였습니다</a:t>
            </a:r>
            <a:r>
              <a:rPr lang="en-US" altLang="ko-KR" sz="1900"/>
              <a:t>. 2022</a:t>
            </a:r>
            <a:r>
              <a:rPr lang="ko-KR" altLang="en-US" sz="1900"/>
              <a:t>년 한 해 동안 고독사로 보고된 사례는 </a:t>
            </a:r>
            <a:r>
              <a:rPr lang="en-US" altLang="ko-KR" sz="1900"/>
              <a:t>3,378</a:t>
            </a:r>
            <a:r>
              <a:rPr lang="ko-KR" altLang="en-US" sz="1900"/>
              <a:t>건에 달하며</a:t>
            </a:r>
            <a:r>
              <a:rPr lang="en-US" altLang="ko-KR" sz="1900"/>
              <a:t>, </a:t>
            </a:r>
            <a:r>
              <a:rPr lang="ko-KR" altLang="en-US" sz="1900"/>
              <a:t>이는 전년 대비 </a:t>
            </a:r>
            <a:r>
              <a:rPr lang="en-US" altLang="ko-KR" sz="1900"/>
              <a:t>8.8% </a:t>
            </a:r>
            <a:r>
              <a:rPr lang="ko-KR" altLang="en-US" sz="1900"/>
              <a:t>증가한 수치입니다</a:t>
            </a:r>
            <a:r>
              <a:rPr lang="en-US" altLang="ko-KR" sz="1900"/>
              <a:t>. </a:t>
            </a:r>
            <a:r>
              <a:rPr lang="ko-KR" altLang="en-US" sz="1900"/>
              <a:t>고독사는 주로 고령의 </a:t>
            </a:r>
            <a:r>
              <a:rPr lang="en-US" altLang="ko-KR" sz="1900"/>
              <a:t>1</a:t>
            </a:r>
            <a:r>
              <a:rPr lang="ko-KR" altLang="en-US" sz="1900"/>
              <a:t>인 가구에서 발생하며</a:t>
            </a:r>
            <a:r>
              <a:rPr lang="en-US" altLang="ko-KR" sz="1900"/>
              <a:t>, </a:t>
            </a:r>
            <a:r>
              <a:rPr lang="ko-KR" altLang="en-US" sz="1900"/>
              <a:t>사회적 관계의 단절이 주된 원인으로 지목	되고 있습니다​ </a:t>
            </a:r>
            <a:r>
              <a:rPr lang="en-US" altLang="ko-KR" sz="1900"/>
              <a:t>(Xinhua)​.</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5409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4" descr="빨간색 조각 한 개가 있는 흰색 퍼즐">
            <a:extLst>
              <a:ext uri="{FF2B5EF4-FFF2-40B4-BE49-F238E27FC236}">
                <a16:creationId xmlns:a16="http://schemas.microsoft.com/office/drawing/2014/main" id="{6CC38BDF-17E6-9452-7A55-89326DC20DD7}"/>
              </a:ext>
            </a:extLst>
          </p:cNvPr>
          <p:cNvPicPr>
            <a:picLocks noChangeAspect="1"/>
          </p:cNvPicPr>
          <p:nvPr/>
        </p:nvPicPr>
        <p:blipFill rotWithShape="1">
          <a:blip r:embed="rId2"/>
          <a:srcRect l="17658" r="16054"/>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20"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제목 1">
            <a:extLst>
              <a:ext uri="{FF2B5EF4-FFF2-40B4-BE49-F238E27FC236}">
                <a16:creationId xmlns:a16="http://schemas.microsoft.com/office/drawing/2014/main" id="{77B73E16-C335-3FDE-42D2-A0B19410B6CC}"/>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en-US" altLang="ko-KR" sz="1900"/>
              <a:t>3. </a:t>
            </a:r>
            <a:r>
              <a:rPr lang="ko-KR" altLang="en-US" sz="1900"/>
              <a:t>사회적 고립의 심화 </a:t>
            </a:r>
            <a:r>
              <a:rPr lang="en-US" altLang="ko-KR" sz="1900"/>
              <a:t>: </a:t>
            </a:r>
            <a:r>
              <a:rPr lang="ko-KR" altLang="en-US" sz="1900"/>
              <a:t>현대 사회의 개인주의적 경향과 가족 구조의 변화는 사람들 사이의 연결고리를 약화시켰습니다</a:t>
            </a:r>
            <a:r>
              <a:rPr lang="en-US" altLang="ko-KR" sz="1900"/>
              <a:t>. </a:t>
            </a:r>
            <a:r>
              <a:rPr lang="ko-KR" altLang="en-US" sz="1900"/>
              <a:t>특히 코로나</a:t>
            </a:r>
            <a:r>
              <a:rPr lang="en-US" altLang="ko-KR" sz="1900"/>
              <a:t>19 </a:t>
            </a:r>
            <a:r>
              <a:rPr lang="ko-KR" altLang="en-US" sz="1900"/>
              <a:t>팬데믹은 이러한 경향을 가속화시켜</a:t>
            </a:r>
            <a:r>
              <a:rPr lang="en-US" altLang="ko-KR" sz="1900"/>
              <a:t>, </a:t>
            </a:r>
            <a:r>
              <a:rPr lang="ko-KR" altLang="en-US" sz="1900"/>
              <a:t>많은 사람들이 체계적인 사회적 지원 없이 혼자 생활하게 만들었습니다</a:t>
            </a:r>
            <a:r>
              <a:rPr lang="en-US" altLang="ko-KR" sz="1900"/>
              <a:t>.</a:t>
            </a:r>
          </a:p>
        </p:txBody>
      </p:sp>
      <p:sp>
        <p:nvSpPr>
          <p:cNvPr id="22"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578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책 위의 안경">
            <a:extLst>
              <a:ext uri="{FF2B5EF4-FFF2-40B4-BE49-F238E27FC236}">
                <a16:creationId xmlns:a16="http://schemas.microsoft.com/office/drawing/2014/main" id="{50C342F7-5E21-3D6A-C578-4849003BE596}"/>
              </a:ext>
            </a:extLst>
          </p:cNvPr>
          <p:cNvPicPr>
            <a:picLocks noChangeAspect="1"/>
          </p:cNvPicPr>
          <p:nvPr/>
        </p:nvPicPr>
        <p:blipFill rotWithShape="1">
          <a:blip r:embed="rId2"/>
          <a:srcRect r="6588" b="-1"/>
          <a:stretch/>
        </p:blipFill>
        <p:spPr>
          <a:xfrm>
            <a:off x="2522358" y="10"/>
            <a:ext cx="9669642" cy="6857990"/>
          </a:xfrm>
          <a:prstGeom prst="rect">
            <a:avLst/>
          </a:prstGeom>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00F2F029-60E6-DF25-D65B-9D92E24A11EA}"/>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pPr latinLnBrk="0"/>
            <a:r>
              <a:rPr lang="ko-KR" altLang="en-US" sz="5200"/>
              <a:t>연구 목적</a:t>
            </a:r>
          </a:p>
        </p:txBody>
      </p:sp>
    </p:spTree>
    <p:extLst>
      <p:ext uri="{BB962C8B-B14F-4D97-AF65-F5344CB8AC3E}">
        <p14:creationId xmlns:p14="http://schemas.microsoft.com/office/powerpoint/2010/main" val="3211471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그물망으로 연결된 금속성 구">
            <a:extLst>
              <a:ext uri="{FF2B5EF4-FFF2-40B4-BE49-F238E27FC236}">
                <a16:creationId xmlns:a16="http://schemas.microsoft.com/office/drawing/2014/main" id="{D3FC0789-4576-7CC4-E844-A2152C3964E8}"/>
              </a:ext>
            </a:extLst>
          </p:cNvPr>
          <p:cNvPicPr>
            <a:picLocks noChangeAspect="1"/>
          </p:cNvPicPr>
          <p:nvPr/>
        </p:nvPicPr>
        <p:blipFill rotWithShape="1">
          <a:blip r:embed="rId2"/>
          <a:srcRect l="9443" r="11894"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9"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제목 1">
            <a:extLst>
              <a:ext uri="{FF2B5EF4-FFF2-40B4-BE49-F238E27FC236}">
                <a16:creationId xmlns:a16="http://schemas.microsoft.com/office/drawing/2014/main" id="{10063D19-B52F-5E78-4EB9-75F4512880FE}"/>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en-US" altLang="ko-KR" sz="1900"/>
              <a:t>1. </a:t>
            </a:r>
            <a:r>
              <a:rPr lang="ko-KR" altLang="en-US" sz="1900"/>
              <a:t>중앙 정부와 지방 자치 단체 간 협력 강화</a:t>
            </a:r>
            <a:r>
              <a:rPr lang="en-US" altLang="ko-KR" sz="1900"/>
              <a:t>: </a:t>
            </a:r>
            <a:r>
              <a:rPr lang="ko-KR" altLang="en-US" sz="1900"/>
              <a:t>이 연구는 중앙 정부와 지방 자치 단체가 고독사 예방을 위해 어떻게 협력할 수 있는지 구체적인 방안을 제시하고자 합니다</a:t>
            </a:r>
            <a:r>
              <a:rPr lang="en-US" altLang="ko-KR" sz="1900"/>
              <a:t>. </a:t>
            </a:r>
            <a:r>
              <a:rPr lang="ko-KR" altLang="en-US" sz="1900"/>
              <a:t>협력을 통해 자원을 효율적으로 활용하고</a:t>
            </a:r>
            <a:r>
              <a:rPr lang="en-US" altLang="ko-KR" sz="1900"/>
              <a:t>, </a:t>
            </a:r>
            <a:r>
              <a:rPr lang="ko-KR" altLang="en-US" sz="1900"/>
              <a:t>정책의 일관성과 효과를 극대화할 수 있습니다</a:t>
            </a:r>
            <a:r>
              <a:rPr lang="en-US" altLang="ko-KR" sz="1900"/>
              <a:t>.</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204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강, 댐, 호수의 항공 뷰">
            <a:extLst>
              <a:ext uri="{FF2B5EF4-FFF2-40B4-BE49-F238E27FC236}">
                <a16:creationId xmlns:a16="http://schemas.microsoft.com/office/drawing/2014/main" id="{5A8ACE18-AE84-DEEC-1F0F-828E11C90A3D}"/>
              </a:ext>
            </a:extLst>
          </p:cNvPr>
          <p:cNvPicPr>
            <a:picLocks noChangeAspect="1"/>
          </p:cNvPicPr>
          <p:nvPr/>
        </p:nvPicPr>
        <p:blipFill rotWithShape="1">
          <a:blip r:embed="rId2"/>
          <a:srcRect t="15143" r="2" b="2"/>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제목 1">
            <a:extLst>
              <a:ext uri="{FF2B5EF4-FFF2-40B4-BE49-F238E27FC236}">
                <a16:creationId xmlns:a16="http://schemas.microsoft.com/office/drawing/2014/main" id="{578A8BE5-E665-040B-019C-D0AB51F15C27}"/>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latinLnBrk="0"/>
            <a:r>
              <a:rPr lang="en-US" altLang="ko-KR" sz="2300"/>
              <a:t>2. </a:t>
            </a:r>
            <a:r>
              <a:rPr lang="ko-KR" altLang="en-US" sz="2300"/>
              <a:t>지역 단위 보호체계 강화</a:t>
            </a:r>
            <a:r>
              <a:rPr lang="en-US" altLang="ko-KR" sz="2300"/>
              <a:t>: </a:t>
            </a:r>
            <a:r>
              <a:rPr lang="ko-KR" altLang="en-US" sz="2300"/>
              <a:t>지역 커뮤니티의 돌봄 체계를 강화하여 고독사를 예방하는 구체적인 방안을 연구합니다</a:t>
            </a:r>
            <a:r>
              <a:rPr lang="en-US" altLang="ko-KR" sz="2300"/>
              <a:t>. </a:t>
            </a:r>
            <a:r>
              <a:rPr lang="ko-KR" altLang="en-US" sz="2300"/>
              <a:t>이는 지역 사회의 특성에 맞춘 맞춤형 프로그램 개발을 포함하여</a:t>
            </a:r>
            <a:r>
              <a:rPr lang="en-US" altLang="ko-KR" sz="2300"/>
              <a:t>, </a:t>
            </a:r>
            <a:r>
              <a:rPr lang="ko-KR" altLang="en-US" sz="2300"/>
              <a:t>실질적인 지역 사회의 참여를 촉진하고자 합니다</a:t>
            </a:r>
            <a:r>
              <a:rPr lang="en-US" altLang="ko-KR" sz="2300"/>
              <a:t>.</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51232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고독사예방utf-16-le</Template>
  <TotalTime>6</TotalTime>
  <Words>955</Words>
  <Application>Microsoft Office PowerPoint</Application>
  <PresentationFormat>와이드스크린</PresentationFormat>
  <Paragraphs>42</Paragraphs>
  <Slides>37</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37</vt:i4>
      </vt:variant>
    </vt:vector>
  </HeadingPairs>
  <TitlesOfParts>
    <vt:vector size="43" baseType="lpstr">
      <vt:lpstr>맑은 고딕</vt:lpstr>
      <vt:lpstr>함초롬바탕</vt:lpstr>
      <vt:lpstr>휴먼명조</vt:lpstr>
      <vt:lpstr>Arial</vt:lpstr>
      <vt:lpstr>Calibri</vt:lpstr>
      <vt:lpstr>Office 테마</vt:lpstr>
      <vt:lpstr>사회적 고립 및 고독사 예방을 위한 방향제시 </vt:lpstr>
      <vt:lpstr>서론</vt:lpstr>
      <vt:lpstr>배경</vt:lpstr>
      <vt:lpstr>1. 1인 가구의 증가 : 2024년 기준, 한국의 1인 가구는 전체 가구의 약 42%를 차지하고 있습니다. 이는 2004년 대비 큰 폭으로 증가한 수치로, 특히 도시 지역에서 더욱 두드러지는 현상입니다. 이러한 추세는 앞으로도 계속될 것으로 예상되며, 사회적 고립의 가능성을 높이고 있습니다​ (The Korea Herald)​.</vt:lpstr>
      <vt:lpstr>2. 고독사의 증가 : 고독사의 발생 빈도도 같은 기간 동안 지속적으로 증가하였습니다. 2022년 한 해 동안 고독사로 보고된 사례는 3,378건에 달하며, 이는 전년 대비 8.8% 증가한 수치입니다. 고독사는 주로 고령의 1인 가구에서 발생하며, 사회적 관계의 단절이 주된 원인으로 지목 되고 있습니다​ (Xinhua)​.</vt:lpstr>
      <vt:lpstr>3. 사회적 고립의 심화 : 현대 사회의 개인주의적 경향과 가족 구조의 변화는 사람들 사이의 연결고리를 약화시켰습니다. 특히 코로나19 팬데믹은 이러한 경향을 가속화시켜, 많은 사람들이 체계적인 사회적 지원 없이 혼자 생활하게 만들었습니다.</vt:lpstr>
      <vt:lpstr>연구 목적</vt:lpstr>
      <vt:lpstr>1. 중앙 정부와 지방 자치 단체 간 협력 강화: 이 연구는 중앙 정부와 지방 자치 단체가 고독사 예방을 위해 어떻게 협력할 수 있는지 구체적인 방안을 제시하고자 합니다. 협력을 통해 자원을 효율적으로 활용하고, 정책의 일관성과 효과를 극대화할 수 있습니다.</vt:lpstr>
      <vt:lpstr>2. 지역 단위 보호체계 강화: 지역 커뮤니티의 돌봄 체계를 강화하여 고독사를 예방하는 구체적인 방안을 연구합니다. 이는 지역 사회의 특성에 맞춘 맞춤형 프로그램 개발을 포함하여, 실질적인 지역 사회의 참여를 촉진하고자 합니다.</vt:lpstr>
      <vt:lpstr>연구 필요성</vt:lpstr>
      <vt:lpstr>1. 지속적인 노력과 정책 개발의 필요성: 고독사는 단순한 사회적 문제를 넘어서 공공 보건 문제로도 다루어져야 합니다. 지속적인 정책 개발과 노력이 필요한 이유는 고독사의 원인과 결과가 복잡하고 다양하기 때문입니다. 중앙 정부와 지방 자치 단체가 협력하여 일관된 방침을 수립하고 실행하는 것이 중요합니다.</vt:lpstr>
      <vt:lpstr>2. 지역 사회 기반의 돌봄 체계 구축의 중요성: 고독사 예방을 위해서는 개인의 삶의 질을 향상시킬 수 있는 지역 사회 기반의 돌봄 체계가 필수적입니다. 이는 고립된 개인이 사회적 지원을 받을 수 있도록 하며, 고독사의 위험을 감소시킬 수 있습니다.</vt:lpstr>
      <vt:lpstr>주요 연구 내용</vt:lpstr>
      <vt:lpstr>1. 고독사 현황 및 실태 파악</vt:lpstr>
      <vt:lpstr>이 부분에서는 한국 내 고독사의 현재 현황과 그 추이를 분석합니다. 이를 위해 최신 통계 자료와 사례 연구를 활용하여 고독사가 발생하는 주된 원인과 영향을 받는 인구 집단을 식별합니다. 또한, 고독사가 가장 빈번하게 발생하는 지역과 상황을 분석하여 위험 요소를 정리합니다.</vt:lpstr>
      <vt:lpstr>2. 사회적 고립 예방 및 고독사 예방을 위한 다양한 방법 제시</vt:lpstr>
      <vt:lpstr>지역 사회 내에서 사회적 지원망을 강화하는 방안을 모색합니다. 이는 지역 내에서 다양한 사회적 활동을 촉진하고, 지역 주민들이 서로를 지원할 수 있는 체계를 구축하는 것을 포함합니다. 또한, 지역 내 사회적 서비스와 자원을 효율적으로 연결하여 고립된 개인이 필요한 도움을 받을 수 있도록 합니다.</vt:lpstr>
      <vt:lpstr>지방 자치 단체가 고독사를 예방하기 위해 취할 수 있는 구체적인 조치들을 제안합니다. 이는 정기적인 안부 확인, 건강 관리 프로그램, 고독사 감시 시스템의 구축 등을 포함할 수 있습니다.</vt:lpstr>
      <vt:lpstr>1인 가구의 사회적 관계를 강화하고 외로움을 감소시키기 위한 지원 방안을 개발합니다. 이는 커뮤니티 이벤트, 취미 및 학습 그룹의 조성, 온라인 소셜 네트워킹 기회의 확장 등을 포함할 수 있습니다.</vt:lpstr>
      <vt:lpstr>기술적 해결책으로서 반려 로봇의 도입 가능성을 탐구합니다. 이는 고령자나 홀로 사는 사람들이 일상 생활에서 겪을 수 있는 외로움과 고립감을 완화할 수 있는 방안으로, 반려 로봇이 어떻게 상호 작용을 제공하고 정서적 지지를 할 수 있는지에 대한 연구를 포함합니다.</vt:lpstr>
      <vt:lpstr>일정별 연구 계획 (2024년 5월 ~ 2024년 10월)</vt:lpstr>
      <vt:lpstr>1. 준비 단계 (2024년 5월)</vt:lpstr>
      <vt:lpstr>연구 팀 구성 및 역할 분담: 연구 목적과 내용에 따라 전문가들로 구성된 연구 팀을 모집하고, 각 연구원의 역할을 정의합니다.</vt:lpstr>
      <vt:lpstr>문헌 조사 및 이론적 배경 수립: 고독사 및 사회적 고립에 관련된 기존 연구와 문헌을 검토하여 연구의 이론적 토대를 마련합니다.</vt:lpstr>
      <vt:lpstr>연구 도구 및 방법론 개발: 실태 조사를 위한 설문지 개발, 인터뷰 가이드 준비 등 연구에 필요한 도구를 개발합니다.</vt:lpstr>
      <vt:lpstr>2. 데이터 수집 (2024년 6월 ~ 7월)</vt:lpstr>
      <vt:lpstr>실태 조사 실시: 전국의 1인 가구를 대상으로 한 설문 조사를 실시하여 고독사의 위험도와 사회적 고립의 정도를 파악합니다.</vt:lpstr>
      <vt:lpstr>심층 인터뷰: 고독사를 경험한 가족, 사회적 고립을 경험한 개인, 관련 전문가들과의 심층 인터뷰를 통해 질적 데이터를 수집합니다.</vt:lpstr>
      <vt:lpstr>3. 데이터 분석 (2024년 8월)</vt:lpstr>
      <vt:lpstr>양적 데이터 분석: 수집된 설문 데이터를 통계적 방법으로 분석하여 고독사와 사회적 고립의 주요 요인을 식별합니다.</vt:lpstr>
      <vt:lpstr>질적 데이터 분석: 인터뷰 자료를 분석하여 사례별 고찰을 통해 보다 깊이 있는 이해를 도모합니다.</vt:lpstr>
      <vt:lpstr>4. 중간 보고서 작성 및 피드백 (2024년 9월)</vt:lpstr>
      <vt:lpstr>중간 보고서 작성: 지금까지의 연구 결과를 바탕으로 중간 보고서를 작성합니다.</vt:lpstr>
      <vt:lpstr>내부 피드백 및 수정: 연구 팀 내부에서 피드백을 주고받고, 필요한 부분을 수정합니다.</vt:lpstr>
      <vt:lpstr>5. 최종 보고서 작성 및 정책 제안 (2024년 10월)</vt:lpstr>
      <vt:lpstr>최종 보고서 작성: 연구 결과를 종합하여 최종 보고서를 작성합니다. 이 보고서에는 연구 결과 요약, 결론 및 정책 제안이 포함됩니다.</vt:lpstr>
      <vt:lpstr>정책 제안: 연구 결과를 바탕으로 고독사 및 사회적 고립 예방을 위한 정책 제안을 개발합니다. 이 제안은 지방 자치 단체, 중앙 정부, 관련 기관 등에 전달될 예정입니다.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사회적 고립 및 고독사 예방을 위한 방향제시 </dc:title>
  <dc:creator>16357</dc:creator>
  <cp:lastModifiedBy>16357</cp:lastModifiedBy>
  <cp:revision>1</cp:revision>
  <dcterms:created xsi:type="dcterms:W3CDTF">2024-05-01T07:03:01Z</dcterms:created>
  <dcterms:modified xsi:type="dcterms:W3CDTF">2024-05-01T07:09:29Z</dcterms:modified>
</cp:coreProperties>
</file>